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Lexend Deca Light"/>
      <p:regular r:id="rId38"/>
      <p:bold r:id="rId39"/>
    </p:embeddedFont>
    <p:embeddedFont>
      <p:font typeface="Assistant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g/a0RPqbhZ3AggnAahlrgBVqj8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26A253-6690-4642-B8E5-2A81CF17F301}">
  <a:tblStyle styleId="{1B26A253-6690-4642-B8E5-2A81CF17F30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33553DC-C253-4EE9-9ADF-77FA675882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sistant-regular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Assistan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LexendDecaLight-bold.fntdata"/><Relationship Id="rId16" Type="http://schemas.openxmlformats.org/officeDocument/2006/relationships/slide" Target="slides/slide10.xml"/><Relationship Id="rId38" Type="http://schemas.openxmlformats.org/officeDocument/2006/relationships/font" Target="fonts/LexendDeca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46e569a8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1046e569a8a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4619947ee_1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g104619947ee_1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4619947ee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04619947ee_2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4619947ee_1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9" name="Google Shape;619;g104619947ee_12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04619947e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6" name="Google Shape;656;g104619947ee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4619947ee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7" name="Google Shape;697;g104619947ee_7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4619947ee_1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4" name="Google Shape;734;g104619947ee_1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46e569a8a_1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4" name="Google Shape;754;g1046e569a8a_1_1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46e569a8a_1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2" name="Google Shape;792;g1046e569a8a_1_1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046e569a8a_1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9" name="Google Shape;819;g1046e569a8a_1_1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04619947ee_1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49" name="Google Shape;849;g104619947ee_11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4619947ee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104619947ee_0_6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04619947ee_1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2" name="Google Shape;872;g104619947ee_11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016b9e5c41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2" name="Google Shape;892;g1016b9e5c41_1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04619947ee_1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9" name="Google Shape;939;g104619947ee_12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04619947ee_1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6" name="Google Shape;986;g104619947ee_14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04619947e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6" name="Google Shape;1026;g104619947ee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04619947ee_1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8" name="Google Shape;1048;g104619947ee_12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04619947ee_1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9" name="Google Shape;1069;g104619947ee_12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046e569a8a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8" name="Google Shape;1088;g1046e569a8a_5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046e569a8a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5" name="Google Shape;1105;g1046e569a8a_5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046e569a8a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2" name="Google Shape;1122;g1046e569a8a_5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a74d621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fa74d6214c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046e569a8a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9" name="Google Shape;1139;g1046e569a8a_5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046e569a8a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7" name="Google Shape;1157;g1046e569a8a_5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46e569a8a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1046e569a8a_1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46e569a8a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046e569a8a_1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6e569a8a_1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1046e569a8a_1_10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46e569a8a_1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1046e569a8a_1_1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4619947ee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104619947ee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4619947ee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104619947ee_7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Bản chiếu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và Văn bản Dọc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Dọc và Văn bản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Bản chiếu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46e569a8a_1_67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8" name="Google Shape;88;g1046e569a8a_1_67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1046e569a8a_1_6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0" name="Google Shape;90;g1046e569a8a_1_6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1" name="Google Shape;91;g1046e569a8a_1_6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và Nội dung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46e569a8a_1_6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4" name="Google Shape;94;g1046e569a8a_1_6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5" name="Google Shape;95;g1046e569a8a_1_6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6" name="Google Shape;96;g1046e569a8a_1_6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7" name="Google Shape;97;g1046e569a8a_1_6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Đầu trang của Phần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6e569a8a_1_69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0" name="Google Shape;100;g1046e569a8a_1_69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1046e569a8a_1_69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2" name="Google Shape;102;g1046e569a8a_1_69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3" name="Google Shape;103;g1046e569a8a_1_6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i Nội dung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46e569a8a_1_6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6" name="Google Shape;106;g1046e569a8a_1_69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7" name="Google Shape;107;g1046e569a8a_1_69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8" name="Google Shape;108;g1046e569a8a_1_69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9" name="Google Shape;109;g1046e569a8a_1_6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0" name="Google Shape;110;g1046e569a8a_1_6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ép so sánh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6e569a8a_1_703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3" name="Google Shape;113;g1046e569a8a_1_703"/>
          <p:cNvSpPr txBox="1"/>
          <p:nvPr>
            <p:ph idx="1" type="body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1046e569a8a_1_703"/>
          <p:cNvSpPr txBox="1"/>
          <p:nvPr>
            <p:ph idx="2" type="body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5" name="Google Shape;115;g1046e569a8a_1_703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1046e569a8a_1_703"/>
          <p:cNvSpPr txBox="1"/>
          <p:nvPr>
            <p:ph idx="4" type="body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7" name="Google Shape;117;g1046e569a8a_1_70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8" name="Google Shape;118;g1046e569a8a_1_70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9" name="Google Shape;119;g1046e569a8a_1_7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̉ Tiêu đề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46e569a8a_1_7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2" name="Google Shape;122;g1046e569a8a_1_7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3" name="Google Shape;123;g1046e569a8a_1_7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4" name="Google Shape;124;g1046e569a8a_1_7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ống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46e569a8a_1_7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7" name="Google Shape;127;g1046e569a8a_1_7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8" name="Google Shape;128;g1046e569a8a_1_7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ội dung với Chú thích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46e569a8a_1_721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1" name="Google Shape;131;g1046e569a8a_1_721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1046e569a8a_1_72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g1046e569a8a_1_7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4" name="Google Shape;134;g1046e569a8a_1_7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5" name="Google Shape;135;g1046e569a8a_1_7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và Nội dung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̉nh với Chú thích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46e569a8a_1_728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8" name="Google Shape;138;g1046e569a8a_1_728"/>
          <p:cNvSpPr/>
          <p:nvPr>
            <p:ph idx="2" type="pic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046e569a8a_1_72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40" name="Google Shape;140;g1046e569a8a_1_7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1" name="Google Shape;141;g1046e569a8a_1_7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2" name="Google Shape;142;g1046e569a8a_1_7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và Văn bản Dọc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46e569a8a_1_7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5" name="Google Shape;145;g1046e569a8a_1_73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46" name="Google Shape;146;g1046e569a8a_1_7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g1046e569a8a_1_7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8" name="Google Shape;148;g1046e569a8a_1_7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Dọc và Văn bản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46e569a8a_1_74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1" name="Google Shape;151;g1046e569a8a_1_74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52" name="Google Shape;152;g1046e569a8a_1_7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3" name="Google Shape;153;g1046e569a8a_1_7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4" name="Google Shape;154;g1046e569a8a_1_7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Đầu trang của Phầ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i Nội dung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ép so sánh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̉ Tiêu đề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ống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ội dung với Chú thích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̉nh với Chú thích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46e569a8a_1_6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1046e569a8a_1_6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1046e569a8a_1_6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1046e569a8a_1_6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1046e569a8a_1_6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2.png"/><Relationship Id="rId13" Type="http://schemas.openxmlformats.org/officeDocument/2006/relationships/image" Target="../media/image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5" Type="http://schemas.openxmlformats.org/officeDocument/2006/relationships/image" Target="../media/image1.png"/><Relationship Id="rId14" Type="http://schemas.openxmlformats.org/officeDocument/2006/relationships/image" Target="../media/image21.png"/><Relationship Id="rId17" Type="http://schemas.openxmlformats.org/officeDocument/2006/relationships/image" Target="../media/image7.png"/><Relationship Id="rId16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18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5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64.png"/><Relationship Id="rId5" Type="http://schemas.openxmlformats.org/officeDocument/2006/relationships/image" Target="../media/image74.png"/><Relationship Id="rId6" Type="http://schemas.openxmlformats.org/officeDocument/2006/relationships/image" Target="../media/image76.png"/><Relationship Id="rId7" Type="http://schemas.openxmlformats.org/officeDocument/2006/relationships/image" Target="../media/image82.png"/><Relationship Id="rId8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2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8.png"/><Relationship Id="rId8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79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75.png"/><Relationship Id="rId9" Type="http://schemas.openxmlformats.org/officeDocument/2006/relationships/image" Target="../media/image70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Relationship Id="rId8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83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Relationship Id="rId8" Type="http://schemas.openxmlformats.org/officeDocument/2006/relationships/image" Target="../media/image86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88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5" Type="http://schemas.openxmlformats.org/officeDocument/2006/relationships/image" Target="../media/image84.png"/><Relationship Id="rId6" Type="http://schemas.openxmlformats.org/officeDocument/2006/relationships/image" Target="../media/image87.png"/><Relationship Id="rId7" Type="http://schemas.openxmlformats.org/officeDocument/2006/relationships/image" Target="../media/image92.png"/><Relationship Id="rId8" Type="http://schemas.openxmlformats.org/officeDocument/2006/relationships/image" Target="../media/image8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Relationship Id="rId8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3.png"/><Relationship Id="rId4" Type="http://schemas.openxmlformats.org/officeDocument/2006/relationships/image" Target="../media/image89.png"/><Relationship Id="rId5" Type="http://schemas.openxmlformats.org/officeDocument/2006/relationships/image" Target="../media/image94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9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3.png"/><Relationship Id="rId4" Type="http://schemas.openxmlformats.org/officeDocument/2006/relationships/image" Target="../media/image89.png"/><Relationship Id="rId5" Type="http://schemas.openxmlformats.org/officeDocument/2006/relationships/image" Target="../media/image94.png"/><Relationship Id="rId6" Type="http://schemas.openxmlformats.org/officeDocument/2006/relationships/image" Target="../media/image91.png"/><Relationship Id="rId7" Type="http://schemas.openxmlformats.org/officeDocument/2006/relationships/image" Target="../media/image90.png"/><Relationship Id="rId8" Type="http://schemas.openxmlformats.org/officeDocument/2006/relationships/image" Target="../media/image9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7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3.png"/><Relationship Id="rId13" Type="http://schemas.openxmlformats.org/officeDocument/2006/relationships/image" Target="../media/image45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52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Relationship Id="rId8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1046e569a8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718"/>
            <a:ext cx="12212222" cy="68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046e569a8a_3_0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0" y="-11966"/>
            <a:ext cx="12212225" cy="686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046e569a8a_3_0"/>
          <p:cNvSpPr/>
          <p:nvPr/>
        </p:nvSpPr>
        <p:spPr>
          <a:xfrm flipH="1">
            <a:off x="159870" y="6465740"/>
            <a:ext cx="11921941" cy="394060"/>
          </a:xfrm>
          <a:custGeom>
            <a:rect b="b" l="l" r="r" t="t"/>
            <a:pathLst>
              <a:path extrusionOk="0" h="800122" w="11774757">
                <a:moveTo>
                  <a:pt x="1014215" y="594697"/>
                </a:moveTo>
                <a:lnTo>
                  <a:pt x="1069636" y="594697"/>
                </a:lnTo>
                <a:lnTo>
                  <a:pt x="1069636" y="800122"/>
                </a:lnTo>
                <a:lnTo>
                  <a:pt x="1014215" y="800122"/>
                </a:lnTo>
                <a:close/>
                <a:moveTo>
                  <a:pt x="11212231" y="561602"/>
                </a:moveTo>
                <a:lnTo>
                  <a:pt x="11267652" y="561602"/>
                </a:lnTo>
                <a:lnTo>
                  <a:pt x="11267652" y="800122"/>
                </a:lnTo>
                <a:lnTo>
                  <a:pt x="11212231" y="800122"/>
                </a:lnTo>
                <a:close/>
                <a:moveTo>
                  <a:pt x="5092188" y="501009"/>
                </a:moveTo>
                <a:lnTo>
                  <a:pt x="5147609" y="501009"/>
                </a:lnTo>
                <a:lnTo>
                  <a:pt x="5147609" y="800122"/>
                </a:lnTo>
                <a:lnTo>
                  <a:pt x="5092188" y="800122"/>
                </a:lnTo>
                <a:close/>
                <a:moveTo>
                  <a:pt x="3816561" y="494843"/>
                </a:moveTo>
                <a:lnTo>
                  <a:pt x="3871981" y="494843"/>
                </a:lnTo>
                <a:lnTo>
                  <a:pt x="3871981" y="800122"/>
                </a:lnTo>
                <a:lnTo>
                  <a:pt x="3816561" y="800122"/>
                </a:lnTo>
                <a:close/>
                <a:moveTo>
                  <a:pt x="10189372" y="457706"/>
                </a:moveTo>
                <a:lnTo>
                  <a:pt x="10244793" y="457706"/>
                </a:lnTo>
                <a:lnTo>
                  <a:pt x="10244793" y="800122"/>
                </a:lnTo>
                <a:lnTo>
                  <a:pt x="10189372" y="800122"/>
                </a:lnTo>
                <a:close/>
                <a:moveTo>
                  <a:pt x="11466565" y="457705"/>
                </a:moveTo>
                <a:lnTo>
                  <a:pt x="11521986" y="457705"/>
                </a:lnTo>
                <a:lnTo>
                  <a:pt x="11521986" y="800122"/>
                </a:lnTo>
                <a:lnTo>
                  <a:pt x="11466565" y="800122"/>
                </a:lnTo>
                <a:close/>
                <a:moveTo>
                  <a:pt x="1268543" y="449282"/>
                </a:moveTo>
                <a:lnTo>
                  <a:pt x="1323964" y="449282"/>
                </a:lnTo>
                <a:lnTo>
                  <a:pt x="1323964" y="800122"/>
                </a:lnTo>
                <a:lnTo>
                  <a:pt x="1268543" y="800122"/>
                </a:lnTo>
                <a:close/>
                <a:moveTo>
                  <a:pt x="0" y="439972"/>
                </a:moveTo>
                <a:lnTo>
                  <a:pt x="55421" y="439972"/>
                </a:lnTo>
                <a:lnTo>
                  <a:pt x="55421" y="800122"/>
                </a:lnTo>
                <a:lnTo>
                  <a:pt x="0" y="800122"/>
                </a:lnTo>
                <a:close/>
                <a:moveTo>
                  <a:pt x="10957897" y="409497"/>
                </a:moveTo>
                <a:lnTo>
                  <a:pt x="11013318" y="409497"/>
                </a:lnTo>
                <a:lnTo>
                  <a:pt x="11013318" y="800122"/>
                </a:lnTo>
                <a:lnTo>
                  <a:pt x="10957897" y="800122"/>
                </a:lnTo>
                <a:close/>
                <a:moveTo>
                  <a:pt x="8661592" y="379448"/>
                </a:moveTo>
                <a:lnTo>
                  <a:pt x="8717013" y="379448"/>
                </a:lnTo>
                <a:lnTo>
                  <a:pt x="8717013" y="800122"/>
                </a:lnTo>
                <a:lnTo>
                  <a:pt x="8661592" y="800122"/>
                </a:lnTo>
                <a:close/>
                <a:moveTo>
                  <a:pt x="7900153" y="379448"/>
                </a:moveTo>
                <a:lnTo>
                  <a:pt x="7955574" y="379448"/>
                </a:lnTo>
                <a:lnTo>
                  <a:pt x="7955574" y="800122"/>
                </a:lnTo>
                <a:lnTo>
                  <a:pt x="7900153" y="800122"/>
                </a:lnTo>
                <a:close/>
                <a:moveTo>
                  <a:pt x="6624524" y="369869"/>
                </a:moveTo>
                <a:lnTo>
                  <a:pt x="6679944" y="369869"/>
                </a:lnTo>
                <a:lnTo>
                  <a:pt x="6679944" y="800122"/>
                </a:lnTo>
                <a:lnTo>
                  <a:pt x="6624524" y="800122"/>
                </a:lnTo>
                <a:close/>
                <a:moveTo>
                  <a:pt x="7131628" y="351386"/>
                </a:moveTo>
                <a:lnTo>
                  <a:pt x="7187049" y="351386"/>
                </a:lnTo>
                <a:lnTo>
                  <a:pt x="7187049" y="800122"/>
                </a:lnTo>
                <a:lnTo>
                  <a:pt x="7131628" y="800122"/>
                </a:lnTo>
                <a:close/>
                <a:moveTo>
                  <a:pt x="6117419" y="342493"/>
                </a:moveTo>
                <a:lnTo>
                  <a:pt x="6172840" y="342493"/>
                </a:lnTo>
                <a:lnTo>
                  <a:pt x="6172840" y="800122"/>
                </a:lnTo>
                <a:lnTo>
                  <a:pt x="6117419" y="800122"/>
                </a:lnTo>
                <a:close/>
                <a:moveTo>
                  <a:pt x="761439" y="340926"/>
                </a:moveTo>
                <a:lnTo>
                  <a:pt x="816860" y="340926"/>
                </a:lnTo>
                <a:lnTo>
                  <a:pt x="816860" y="800122"/>
                </a:lnTo>
                <a:lnTo>
                  <a:pt x="761439" y="800122"/>
                </a:lnTo>
                <a:close/>
                <a:moveTo>
                  <a:pt x="2544174" y="340925"/>
                </a:moveTo>
                <a:lnTo>
                  <a:pt x="2599595" y="340925"/>
                </a:lnTo>
                <a:lnTo>
                  <a:pt x="2599595" y="800122"/>
                </a:lnTo>
                <a:lnTo>
                  <a:pt x="2544174" y="800122"/>
                </a:lnTo>
                <a:close/>
                <a:moveTo>
                  <a:pt x="5599290" y="340924"/>
                </a:moveTo>
                <a:lnTo>
                  <a:pt x="5654711" y="340924"/>
                </a:lnTo>
                <a:lnTo>
                  <a:pt x="5654711" y="800122"/>
                </a:lnTo>
                <a:lnTo>
                  <a:pt x="5599290" y="800122"/>
                </a:lnTo>
                <a:close/>
                <a:moveTo>
                  <a:pt x="8408818" y="331543"/>
                </a:moveTo>
                <a:lnTo>
                  <a:pt x="8464240" y="331543"/>
                </a:lnTo>
                <a:lnTo>
                  <a:pt x="8464240" y="800122"/>
                </a:lnTo>
                <a:lnTo>
                  <a:pt x="8408818" y="800122"/>
                </a:lnTo>
                <a:close/>
                <a:moveTo>
                  <a:pt x="9682264" y="331542"/>
                </a:moveTo>
                <a:lnTo>
                  <a:pt x="9737686" y="331542"/>
                </a:lnTo>
                <a:lnTo>
                  <a:pt x="9737686" y="800122"/>
                </a:lnTo>
                <a:lnTo>
                  <a:pt x="9682264" y="800122"/>
                </a:lnTo>
                <a:close/>
                <a:moveTo>
                  <a:pt x="10443703" y="311149"/>
                </a:moveTo>
                <a:lnTo>
                  <a:pt x="10499125" y="311149"/>
                </a:lnTo>
                <a:lnTo>
                  <a:pt x="10499125" y="800122"/>
                </a:lnTo>
                <a:lnTo>
                  <a:pt x="10443703" y="800122"/>
                </a:lnTo>
                <a:close/>
                <a:moveTo>
                  <a:pt x="4323664" y="304210"/>
                </a:moveTo>
                <a:lnTo>
                  <a:pt x="4379086" y="304210"/>
                </a:lnTo>
                <a:lnTo>
                  <a:pt x="4379086" y="800122"/>
                </a:lnTo>
                <a:lnTo>
                  <a:pt x="4323664" y="800122"/>
                </a:lnTo>
                <a:close/>
                <a:moveTo>
                  <a:pt x="7647382" y="279781"/>
                </a:moveTo>
                <a:lnTo>
                  <a:pt x="7702803" y="279781"/>
                </a:lnTo>
                <a:lnTo>
                  <a:pt x="7702803" y="800122"/>
                </a:lnTo>
                <a:lnTo>
                  <a:pt x="7647382" y="800122"/>
                </a:lnTo>
                <a:close/>
                <a:moveTo>
                  <a:pt x="489068" y="279781"/>
                </a:moveTo>
                <a:lnTo>
                  <a:pt x="544489" y="279781"/>
                </a:lnTo>
                <a:lnTo>
                  <a:pt x="544489" y="800122"/>
                </a:lnTo>
                <a:lnTo>
                  <a:pt x="489068" y="800122"/>
                </a:lnTo>
                <a:close/>
                <a:moveTo>
                  <a:pt x="1782735" y="278656"/>
                </a:moveTo>
                <a:lnTo>
                  <a:pt x="1838156" y="278656"/>
                </a:lnTo>
                <a:lnTo>
                  <a:pt x="1838156" y="800122"/>
                </a:lnTo>
                <a:lnTo>
                  <a:pt x="1782735" y="800122"/>
                </a:lnTo>
                <a:close/>
                <a:moveTo>
                  <a:pt x="3307897" y="272673"/>
                </a:moveTo>
                <a:lnTo>
                  <a:pt x="3363318" y="272673"/>
                </a:lnTo>
                <a:lnTo>
                  <a:pt x="3363318" y="800122"/>
                </a:lnTo>
                <a:lnTo>
                  <a:pt x="3307897" y="800122"/>
                </a:lnTo>
                <a:close/>
                <a:moveTo>
                  <a:pt x="5346520" y="250489"/>
                </a:moveTo>
                <a:lnTo>
                  <a:pt x="5401942" y="250489"/>
                </a:lnTo>
                <a:lnTo>
                  <a:pt x="5401942" y="800122"/>
                </a:lnTo>
                <a:lnTo>
                  <a:pt x="5346520" y="800122"/>
                </a:lnTo>
                <a:close/>
                <a:moveTo>
                  <a:pt x="3055123" y="233483"/>
                </a:moveTo>
                <a:lnTo>
                  <a:pt x="3110545" y="233483"/>
                </a:lnTo>
                <a:lnTo>
                  <a:pt x="3110545" y="800122"/>
                </a:lnTo>
                <a:lnTo>
                  <a:pt x="3055123" y="800122"/>
                </a:lnTo>
                <a:close/>
                <a:moveTo>
                  <a:pt x="9427933" y="218159"/>
                </a:moveTo>
                <a:lnTo>
                  <a:pt x="9483354" y="218159"/>
                </a:lnTo>
                <a:lnTo>
                  <a:pt x="9483354" y="800122"/>
                </a:lnTo>
                <a:lnTo>
                  <a:pt x="9427933" y="800122"/>
                </a:lnTo>
                <a:close/>
                <a:moveTo>
                  <a:pt x="9936598" y="177340"/>
                </a:moveTo>
                <a:lnTo>
                  <a:pt x="9992020" y="177340"/>
                </a:lnTo>
                <a:lnTo>
                  <a:pt x="9992020" y="800122"/>
                </a:lnTo>
                <a:lnTo>
                  <a:pt x="9936598" y="800122"/>
                </a:lnTo>
                <a:close/>
                <a:moveTo>
                  <a:pt x="7385959" y="177340"/>
                </a:moveTo>
                <a:lnTo>
                  <a:pt x="7441381" y="177340"/>
                </a:lnTo>
                <a:lnTo>
                  <a:pt x="7441381" y="800122"/>
                </a:lnTo>
                <a:lnTo>
                  <a:pt x="7385959" y="800122"/>
                </a:lnTo>
                <a:close/>
                <a:moveTo>
                  <a:pt x="3562229" y="177340"/>
                </a:moveTo>
                <a:lnTo>
                  <a:pt x="3617651" y="177340"/>
                </a:lnTo>
                <a:lnTo>
                  <a:pt x="3617651" y="800122"/>
                </a:lnTo>
                <a:lnTo>
                  <a:pt x="3562229" y="800122"/>
                </a:lnTo>
                <a:close/>
                <a:moveTo>
                  <a:pt x="4069334" y="172357"/>
                </a:moveTo>
                <a:lnTo>
                  <a:pt x="4124751" y="172357"/>
                </a:lnTo>
                <a:lnTo>
                  <a:pt x="4124751" y="800122"/>
                </a:lnTo>
                <a:lnTo>
                  <a:pt x="4069334" y="800122"/>
                </a:lnTo>
                <a:close/>
                <a:moveTo>
                  <a:pt x="1529967" y="170692"/>
                </a:moveTo>
                <a:lnTo>
                  <a:pt x="1585388" y="170692"/>
                </a:lnTo>
                <a:lnTo>
                  <a:pt x="1585388" y="800122"/>
                </a:lnTo>
                <a:lnTo>
                  <a:pt x="1529967" y="800122"/>
                </a:lnTo>
                <a:close/>
                <a:moveTo>
                  <a:pt x="6878858" y="164218"/>
                </a:moveTo>
                <a:lnTo>
                  <a:pt x="6934278" y="164218"/>
                </a:lnTo>
                <a:lnTo>
                  <a:pt x="6934278" y="800122"/>
                </a:lnTo>
                <a:lnTo>
                  <a:pt x="6878858" y="800122"/>
                </a:lnTo>
                <a:close/>
                <a:moveTo>
                  <a:pt x="5853626" y="124538"/>
                </a:moveTo>
                <a:lnTo>
                  <a:pt x="5909047" y="124538"/>
                </a:lnTo>
                <a:lnTo>
                  <a:pt x="5909047" y="800122"/>
                </a:lnTo>
                <a:lnTo>
                  <a:pt x="5853626" y="800122"/>
                </a:lnTo>
                <a:close/>
                <a:moveTo>
                  <a:pt x="2291407" y="116118"/>
                </a:moveTo>
                <a:lnTo>
                  <a:pt x="2346829" y="116118"/>
                </a:lnTo>
                <a:lnTo>
                  <a:pt x="2346829" y="800122"/>
                </a:lnTo>
                <a:lnTo>
                  <a:pt x="2291407" y="800122"/>
                </a:lnTo>
                <a:close/>
                <a:moveTo>
                  <a:pt x="4837858" y="110505"/>
                </a:moveTo>
                <a:lnTo>
                  <a:pt x="4893276" y="110505"/>
                </a:lnTo>
                <a:lnTo>
                  <a:pt x="4893276" y="800122"/>
                </a:lnTo>
                <a:lnTo>
                  <a:pt x="4837858" y="800122"/>
                </a:lnTo>
                <a:close/>
                <a:moveTo>
                  <a:pt x="6370190" y="96417"/>
                </a:moveTo>
                <a:lnTo>
                  <a:pt x="6425611" y="96417"/>
                </a:lnTo>
                <a:lnTo>
                  <a:pt x="6425611" y="800122"/>
                </a:lnTo>
                <a:lnTo>
                  <a:pt x="6370190" y="800122"/>
                </a:lnTo>
                <a:close/>
                <a:moveTo>
                  <a:pt x="252774" y="91508"/>
                </a:moveTo>
                <a:lnTo>
                  <a:pt x="308196" y="91508"/>
                </a:lnTo>
                <a:lnTo>
                  <a:pt x="308196" y="800122"/>
                </a:lnTo>
                <a:lnTo>
                  <a:pt x="252774" y="800122"/>
                </a:lnTo>
                <a:close/>
                <a:moveTo>
                  <a:pt x="2798516" y="86171"/>
                </a:moveTo>
                <a:lnTo>
                  <a:pt x="2853939" y="86171"/>
                </a:lnTo>
                <a:lnTo>
                  <a:pt x="2853939" y="800122"/>
                </a:lnTo>
                <a:lnTo>
                  <a:pt x="2798516" y="800122"/>
                </a:lnTo>
                <a:close/>
                <a:moveTo>
                  <a:pt x="4585087" y="67346"/>
                </a:moveTo>
                <a:lnTo>
                  <a:pt x="4640508" y="67346"/>
                </a:lnTo>
                <a:lnTo>
                  <a:pt x="4640508" y="800122"/>
                </a:lnTo>
                <a:lnTo>
                  <a:pt x="4585087" y="800122"/>
                </a:lnTo>
                <a:close/>
                <a:moveTo>
                  <a:pt x="9175159" y="67345"/>
                </a:moveTo>
                <a:lnTo>
                  <a:pt x="9230581" y="67345"/>
                </a:lnTo>
                <a:lnTo>
                  <a:pt x="9230581" y="800122"/>
                </a:lnTo>
                <a:lnTo>
                  <a:pt x="9175159" y="800122"/>
                </a:lnTo>
                <a:close/>
                <a:moveTo>
                  <a:pt x="11719336" y="63125"/>
                </a:moveTo>
                <a:lnTo>
                  <a:pt x="11774757" y="63125"/>
                </a:lnTo>
                <a:lnTo>
                  <a:pt x="11774757" y="800122"/>
                </a:lnTo>
                <a:lnTo>
                  <a:pt x="11719336" y="800122"/>
                </a:lnTo>
                <a:close/>
                <a:moveTo>
                  <a:pt x="8154487" y="60948"/>
                </a:moveTo>
                <a:lnTo>
                  <a:pt x="8209908" y="60948"/>
                </a:lnTo>
                <a:lnTo>
                  <a:pt x="8209908" y="800122"/>
                </a:lnTo>
                <a:lnTo>
                  <a:pt x="8154487" y="800122"/>
                </a:lnTo>
                <a:close/>
                <a:moveTo>
                  <a:pt x="8915923" y="29210"/>
                </a:moveTo>
                <a:lnTo>
                  <a:pt x="8971345" y="29210"/>
                </a:lnTo>
                <a:lnTo>
                  <a:pt x="8971345" y="800122"/>
                </a:lnTo>
                <a:lnTo>
                  <a:pt x="8915923" y="800122"/>
                </a:lnTo>
                <a:close/>
                <a:moveTo>
                  <a:pt x="2037071" y="29210"/>
                </a:moveTo>
                <a:lnTo>
                  <a:pt x="2092495" y="29210"/>
                </a:lnTo>
                <a:lnTo>
                  <a:pt x="2092495" y="800122"/>
                </a:lnTo>
                <a:lnTo>
                  <a:pt x="2037071" y="800122"/>
                </a:lnTo>
                <a:close/>
                <a:moveTo>
                  <a:pt x="10705126" y="0"/>
                </a:moveTo>
                <a:lnTo>
                  <a:pt x="10760547" y="0"/>
                </a:lnTo>
                <a:lnTo>
                  <a:pt x="10760547" y="800122"/>
                </a:lnTo>
                <a:lnTo>
                  <a:pt x="10705126" y="800122"/>
                </a:lnTo>
                <a:close/>
              </a:path>
            </a:pathLst>
          </a:custGeom>
          <a:gradFill>
            <a:gsLst>
              <a:gs pos="0">
                <a:srgbClr val="00025C"/>
              </a:gs>
              <a:gs pos="100000">
                <a:srgbClr val="0A2D90">
                  <a:alpha val="4823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046e569a8a_3_0"/>
          <p:cNvSpPr txBox="1"/>
          <p:nvPr/>
        </p:nvSpPr>
        <p:spPr>
          <a:xfrm>
            <a:off x="340088" y="2649648"/>
            <a:ext cx="4586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4800" u="none" cap="none" strike="noStrike">
                <a:solidFill>
                  <a:srgbClr val="60E7DA"/>
                </a:solidFill>
                <a:latin typeface="Arial"/>
                <a:ea typeface="Arial"/>
                <a:cs typeface="Arial"/>
                <a:sym typeface="Arial"/>
              </a:rPr>
              <a:t>ROUND </a:t>
            </a:r>
            <a:r>
              <a:rPr b="1" lang="en-US" sz="4800">
                <a:solidFill>
                  <a:srgbClr val="60E7DA"/>
                </a:solidFill>
              </a:rPr>
              <a:t>3</a:t>
            </a:r>
            <a:r>
              <a:rPr b="1" i="0" lang="en-US" sz="4800" u="none" cap="none" strike="noStrike">
                <a:solidFill>
                  <a:srgbClr val="60E7DA"/>
                </a:solidFill>
                <a:latin typeface="Arial"/>
                <a:ea typeface="Arial"/>
                <a:cs typeface="Arial"/>
                <a:sym typeface="Arial"/>
              </a:rPr>
              <a:t> CASE STUDY</a:t>
            </a:r>
            <a:endParaRPr b="1" i="0" sz="4800" u="none" cap="none" strike="noStrike">
              <a:solidFill>
                <a:srgbClr val="1C4A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046e569a8a_3_0"/>
          <p:cNvSpPr txBox="1"/>
          <p:nvPr/>
        </p:nvSpPr>
        <p:spPr>
          <a:xfrm>
            <a:off x="270600" y="2656773"/>
            <a:ext cx="4586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ROUND </a:t>
            </a:r>
            <a:r>
              <a:rPr b="1" lang="en-US" sz="4800">
                <a:solidFill>
                  <a:schemeClr val="lt1"/>
                </a:solidFill>
              </a:rPr>
              <a:t>3 </a:t>
            </a: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g1046e569a8a_3_0"/>
          <p:cNvGrpSpPr/>
          <p:nvPr/>
        </p:nvGrpSpPr>
        <p:grpSpPr>
          <a:xfrm>
            <a:off x="340096" y="1558620"/>
            <a:ext cx="8652229" cy="923400"/>
            <a:chOff x="335453" y="1988238"/>
            <a:chExt cx="8616900" cy="923400"/>
          </a:xfrm>
        </p:grpSpPr>
        <p:sp>
          <p:nvSpPr>
            <p:cNvPr id="165" name="Google Shape;165;g1046e569a8a_3_0"/>
            <p:cNvSpPr txBox="1"/>
            <p:nvPr/>
          </p:nvSpPr>
          <p:spPr>
            <a:xfrm>
              <a:off x="335453" y="2028878"/>
              <a:ext cx="8616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005E89"/>
                  </a:solidFill>
                  <a:latin typeface="Arial"/>
                  <a:ea typeface="Arial"/>
                  <a:cs typeface="Arial"/>
                  <a:sym typeface="Arial"/>
                </a:rPr>
                <a:t>RMIT Business Analyst Champion</a:t>
              </a:r>
              <a:endParaRPr b="1" i="0" sz="2700" u="none" cap="none" strike="noStrike">
                <a:solidFill>
                  <a:srgbClr val="005E8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1046e569a8a_3_0"/>
            <p:cNvSpPr txBox="1"/>
            <p:nvPr/>
          </p:nvSpPr>
          <p:spPr>
            <a:xfrm>
              <a:off x="344653" y="1988238"/>
              <a:ext cx="8400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2CBEEC"/>
                  </a:solidFill>
                  <a:latin typeface="Arial"/>
                  <a:ea typeface="Arial"/>
                  <a:cs typeface="Arial"/>
                  <a:sym typeface="Arial"/>
                </a:rPr>
                <a:t>RMIT Business Analyst Champion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2CBEEC"/>
                  </a:solidFill>
                  <a:latin typeface="Arial"/>
                  <a:ea typeface="Arial"/>
                  <a:cs typeface="Arial"/>
                  <a:sym typeface="Arial"/>
                </a:rPr>
                <a:t>Season 2</a:t>
              </a:r>
              <a:endParaRPr b="1" i="0" sz="2700" u="none" cap="none" strike="noStrike">
                <a:solidFill>
                  <a:srgbClr val="2CBEE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Ảnh có chứa mũi tên&#10;&#10;Mô tả được tạo tự động" id="167" name="Google Shape;167;g1046e569a8a_3_0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110186" y="-1241"/>
            <a:ext cx="11932244" cy="1708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g1046e569a8a_3_0"/>
          <p:cNvGrpSpPr/>
          <p:nvPr/>
        </p:nvGrpSpPr>
        <p:grpSpPr>
          <a:xfrm>
            <a:off x="7767791" y="4751721"/>
            <a:ext cx="3600650" cy="1639131"/>
            <a:chOff x="5696725" y="3637556"/>
            <a:chExt cx="5767500" cy="2553164"/>
          </a:xfrm>
        </p:grpSpPr>
        <p:sp>
          <p:nvSpPr>
            <p:cNvPr id="169" name="Google Shape;169;g1046e569a8a_3_0"/>
            <p:cNvSpPr/>
            <p:nvPr/>
          </p:nvSpPr>
          <p:spPr>
            <a:xfrm>
              <a:off x="5696725" y="4493920"/>
              <a:ext cx="5767500" cy="1696800"/>
            </a:xfrm>
            <a:prstGeom prst="diamond">
              <a:avLst/>
            </a:prstGeom>
            <a:solidFill>
              <a:srgbClr val="041968">
                <a:alpha val="53330"/>
              </a:srgbClr>
            </a:solidFill>
            <a:ln>
              <a:noFill/>
            </a:ln>
            <a:effectLst>
              <a:outerShdw blurRad="762000" sx="94000" rotWithShape="0" algn="ctr" dist="101600" sy="94000">
                <a:srgbClr val="061B66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1046e569a8a_3_0"/>
            <p:cNvSpPr/>
            <p:nvPr/>
          </p:nvSpPr>
          <p:spPr>
            <a:xfrm>
              <a:off x="5696725" y="4284586"/>
              <a:ext cx="5767500" cy="1696800"/>
            </a:xfrm>
            <a:prstGeom prst="diamond">
              <a:avLst/>
            </a:prstGeom>
            <a:solidFill>
              <a:srgbClr val="06269C">
                <a:alpha val="53330"/>
              </a:srgbClr>
            </a:solidFill>
            <a:ln>
              <a:noFill/>
            </a:ln>
            <a:effectLst>
              <a:outerShdw blurRad="762000" sx="94000" rotWithShape="0" algn="ctr" dist="101600" sy="94000">
                <a:srgbClr val="061D7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g1046e569a8a_3_0"/>
            <p:cNvSpPr/>
            <p:nvPr/>
          </p:nvSpPr>
          <p:spPr>
            <a:xfrm>
              <a:off x="5696725" y="4061845"/>
              <a:ext cx="5767500" cy="1696800"/>
            </a:xfrm>
            <a:prstGeom prst="diamond">
              <a:avLst/>
            </a:prstGeom>
            <a:solidFill>
              <a:srgbClr val="052CA7">
                <a:alpha val="53330"/>
              </a:srgbClr>
            </a:solidFill>
            <a:ln>
              <a:noFill/>
            </a:ln>
            <a:effectLst>
              <a:outerShdw blurRad="762000" sx="94000" rotWithShape="0" algn="ctr" dist="101600" sy="94000">
                <a:srgbClr val="102D8A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g1046e569a8a_3_0"/>
            <p:cNvSpPr/>
            <p:nvPr/>
          </p:nvSpPr>
          <p:spPr>
            <a:xfrm>
              <a:off x="5696725" y="3836411"/>
              <a:ext cx="5767500" cy="1696800"/>
            </a:xfrm>
            <a:prstGeom prst="diamond">
              <a:avLst/>
            </a:prstGeom>
            <a:solidFill>
              <a:srgbClr val="052CBB">
                <a:alpha val="53330"/>
              </a:srgbClr>
            </a:solidFill>
            <a:ln>
              <a:noFill/>
            </a:ln>
            <a:effectLst>
              <a:outerShdw blurRad="762000" sx="94000" rotWithShape="0" algn="ctr" dist="101600" sy="94000">
                <a:srgbClr val="052899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g1046e569a8a_3_0"/>
            <p:cNvSpPr/>
            <p:nvPr/>
          </p:nvSpPr>
          <p:spPr>
            <a:xfrm>
              <a:off x="5696725" y="3637556"/>
              <a:ext cx="5767500" cy="1696800"/>
            </a:xfrm>
            <a:prstGeom prst="diamond">
              <a:avLst/>
            </a:prstGeom>
            <a:solidFill>
              <a:srgbClr val="074AE3">
                <a:alpha val="53330"/>
              </a:srgbClr>
            </a:solidFill>
            <a:ln>
              <a:noFill/>
            </a:ln>
            <a:effectLst>
              <a:outerShdw blurRad="762000" sx="94000" rotWithShape="0" algn="tr" dist="101600" sy="94000">
                <a:srgbClr val="0741D0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4" name="Google Shape;174;g1046e569a8a_3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04432" y="4196532"/>
            <a:ext cx="593327" cy="55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046e569a8a_3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02557" y="4881351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046e569a8a_3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4729" y="4289831"/>
            <a:ext cx="414450" cy="386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046e569a8a_3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49133" y="4746360"/>
            <a:ext cx="426807" cy="39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046e569a8a_3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4627" y="5091032"/>
            <a:ext cx="426807" cy="39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046e569a8a_3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67045" y="1325523"/>
            <a:ext cx="2343956" cy="243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046e569a8a_3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73637" y="907929"/>
            <a:ext cx="2183650" cy="31607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g1046e569a8a_3_0"/>
          <p:cNvGrpSpPr/>
          <p:nvPr/>
        </p:nvGrpSpPr>
        <p:grpSpPr>
          <a:xfrm>
            <a:off x="8196932" y="2326200"/>
            <a:ext cx="2742898" cy="3284942"/>
            <a:chOff x="8196932" y="2326200"/>
            <a:chExt cx="2742898" cy="3284942"/>
          </a:xfrm>
        </p:grpSpPr>
        <p:sp>
          <p:nvSpPr>
            <p:cNvPr id="182" name="Google Shape;182;g1046e569a8a_3_0"/>
            <p:cNvSpPr/>
            <p:nvPr/>
          </p:nvSpPr>
          <p:spPr>
            <a:xfrm>
              <a:off x="8269483" y="2326200"/>
              <a:ext cx="2583900" cy="2844900"/>
            </a:xfrm>
            <a:prstGeom prst="rect">
              <a:avLst/>
            </a:prstGeom>
            <a:gradFill>
              <a:gsLst>
                <a:gs pos="0">
                  <a:srgbClr val="54E7F2"/>
                </a:gs>
                <a:gs pos="100000">
                  <a:srgbClr val="0B32A1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g1046e569a8a_3_0"/>
            <p:cNvSpPr/>
            <p:nvPr/>
          </p:nvSpPr>
          <p:spPr>
            <a:xfrm>
              <a:off x="8321684" y="2343327"/>
              <a:ext cx="2472300" cy="2666100"/>
            </a:xfrm>
            <a:prstGeom prst="rect">
              <a:avLst/>
            </a:prstGeom>
            <a:gradFill>
              <a:gsLst>
                <a:gs pos="0">
                  <a:srgbClr val="54E7F2">
                    <a:alpha val="40000"/>
                  </a:srgbClr>
                </a:gs>
                <a:gs pos="100000">
                  <a:srgbClr val="0B32A1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4" name="Google Shape;184;g1046e569a8a_3_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196932" y="4482485"/>
              <a:ext cx="2742898" cy="11286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Ảnh có chứa đồ chơi&#10;&#10;Mô tả được tạo tự động" id="185" name="Google Shape;185;g1046e569a8a_3_0"/>
          <p:cNvPicPr preferRelativeResize="0"/>
          <p:nvPr/>
        </p:nvPicPr>
        <p:blipFill rotWithShape="1">
          <a:blip r:embed="rId14">
            <a:alphaModFix/>
          </a:blip>
          <a:srcRect b="17378" l="3898" r="2398" t="4411"/>
          <a:stretch/>
        </p:blipFill>
        <p:spPr>
          <a:xfrm>
            <a:off x="7938810" y="2786392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046e569a8a_3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23323" y="309449"/>
            <a:ext cx="1006074" cy="620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87" name="Google Shape;187;g1046e569a8a_3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735434" y="317393"/>
            <a:ext cx="1006075" cy="61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046e569a8a_3_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002946" y="268167"/>
            <a:ext cx="562693" cy="66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046e569a8a_3_0"/>
          <p:cNvPicPr preferRelativeResize="0"/>
          <p:nvPr/>
        </p:nvPicPr>
        <p:blipFill rotWithShape="1">
          <a:blip r:embed="rId18">
            <a:alphaModFix/>
          </a:blip>
          <a:srcRect b="17043" l="20253" r="21913" t="11163"/>
          <a:stretch/>
        </p:blipFill>
        <p:spPr>
          <a:xfrm>
            <a:off x="422997" y="268167"/>
            <a:ext cx="570894" cy="7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046e569a8a_3_0"/>
          <p:cNvSpPr txBox="1"/>
          <p:nvPr/>
        </p:nvSpPr>
        <p:spPr>
          <a:xfrm>
            <a:off x="381001" y="4401395"/>
            <a:ext cx="843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2CBEEC"/>
                </a:solidFill>
                <a:latin typeface="Arial"/>
                <a:ea typeface="Arial"/>
                <a:cs typeface="Arial"/>
                <a:sym typeface="Arial"/>
              </a:rPr>
              <a:t>&lt;T</a:t>
            </a:r>
            <a:r>
              <a:rPr b="1" lang="en-US" sz="2700">
                <a:solidFill>
                  <a:srgbClr val="2CBEEC"/>
                </a:solidFill>
              </a:rPr>
              <a:t>he Bold Type</a:t>
            </a:r>
            <a:r>
              <a:rPr b="1" i="0" lang="en-US" sz="2700" u="none" cap="none" strike="noStrike">
                <a:solidFill>
                  <a:srgbClr val="2CBEEC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1" i="0" sz="2700" u="none" cap="none" strike="noStrike">
              <a:solidFill>
                <a:srgbClr val="2CBE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046e569a8a_3_0"/>
          <p:cNvSpPr txBox="1"/>
          <p:nvPr/>
        </p:nvSpPr>
        <p:spPr>
          <a:xfrm>
            <a:off x="381000" y="4956325"/>
            <a:ext cx="23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1700">
                <a:solidFill>
                  <a:srgbClr val="FFFFFF"/>
                </a:solidFill>
              </a:rPr>
              <a:t>Bui Thu Uyen</a:t>
            </a:r>
            <a:endParaRPr sz="17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1700">
                <a:solidFill>
                  <a:srgbClr val="FFFFFF"/>
                </a:solidFill>
              </a:rPr>
              <a:t>Hoang Huong Giang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92" name="Google Shape;192;g1046e569a8a_3_0"/>
          <p:cNvSpPr txBox="1"/>
          <p:nvPr/>
        </p:nvSpPr>
        <p:spPr>
          <a:xfrm>
            <a:off x="3059750" y="4936213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Pham Thi Thao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Nguyen Hai 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104619947ee_1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510" name="Google Shape;510;g104619947ee_10_35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511" name="Google Shape;511;g104619947ee_10_35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04619947ee_10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104619947ee_10_35"/>
          <p:cNvSpPr txBox="1"/>
          <p:nvPr/>
        </p:nvSpPr>
        <p:spPr>
          <a:xfrm>
            <a:off x="816950" y="150950"/>
            <a:ext cx="984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However, the supply is still insufficient to cater all forecast demand nationally </a:t>
            </a:r>
            <a:endParaRPr b="1" i="0" sz="21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14" name="Google Shape;514;g104619947ee_10_35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04619947ee_10_35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04619947ee_10_35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Production Capability in Y1-3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1" sz="1000"/>
          </a:p>
        </p:txBody>
      </p:sp>
      <p:sp>
        <p:nvSpPr>
          <p:cNvPr id="517" name="Google Shape;517;g104619947ee_10_35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518" name="Google Shape;518;g104619947ee_10_35"/>
          <p:cNvSpPr txBox="1"/>
          <p:nvPr/>
        </p:nvSpPr>
        <p:spPr>
          <a:xfrm>
            <a:off x="842066" y="870396"/>
            <a:ext cx="103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A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fter calculating the increased supply by new production lines at</a:t>
            </a:r>
            <a:r>
              <a:rPr b="1" lang="en-US">
                <a:latin typeface="Assistant"/>
                <a:ea typeface="Assistant"/>
                <a:cs typeface="Assistant"/>
                <a:sym typeface="Assistant"/>
              </a:rPr>
              <a:t> different points of time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, SP Co. still faces </a:t>
            </a:r>
            <a:r>
              <a:rPr b="1" lang="en-US">
                <a:latin typeface="Assistant"/>
                <a:ea typeface="Assistant"/>
                <a:cs typeface="Assistant"/>
                <a:sym typeface="Assistant"/>
              </a:rPr>
              <a:t>supply shortage 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nationally</a:t>
            </a:r>
            <a:endParaRPr u="none" cap="none" strike="noStrike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19" name="Google Shape;519;g104619947ee_10_35"/>
          <p:cNvSpPr txBox="1"/>
          <p:nvPr/>
        </p:nvSpPr>
        <p:spPr>
          <a:xfrm>
            <a:off x="3914575" y="1439975"/>
            <a:ext cx="970500" cy="431100"/>
          </a:xfrm>
          <a:prstGeom prst="rect">
            <a:avLst/>
          </a:prstGeom>
          <a:solidFill>
            <a:srgbClr val="0528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WATER</a:t>
            </a:r>
            <a:endParaRPr b="1" sz="16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0" name="Google Shape;520;g104619947ee_10_35"/>
          <p:cNvSpPr txBox="1"/>
          <p:nvPr/>
        </p:nvSpPr>
        <p:spPr>
          <a:xfrm>
            <a:off x="5610750" y="1439975"/>
            <a:ext cx="970500" cy="431100"/>
          </a:xfrm>
          <a:prstGeom prst="rect">
            <a:avLst/>
          </a:prstGeom>
          <a:solidFill>
            <a:srgbClr val="0528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PET CF</a:t>
            </a:r>
            <a:endParaRPr b="1" sz="16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1" name="Google Shape;521;g104619947ee_10_35"/>
          <p:cNvSpPr txBox="1"/>
          <p:nvPr/>
        </p:nvSpPr>
        <p:spPr>
          <a:xfrm>
            <a:off x="7306925" y="1439975"/>
            <a:ext cx="970500" cy="431100"/>
          </a:xfrm>
          <a:prstGeom prst="rect">
            <a:avLst/>
          </a:prstGeom>
          <a:solidFill>
            <a:srgbClr val="0528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PET HF</a:t>
            </a:r>
            <a:endParaRPr b="1" sz="16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2" name="Google Shape;522;g104619947ee_10_35"/>
          <p:cNvSpPr txBox="1"/>
          <p:nvPr/>
        </p:nvSpPr>
        <p:spPr>
          <a:xfrm>
            <a:off x="3631450" y="1906450"/>
            <a:ext cx="152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(2.77)</a:t>
            </a: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million rcs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in Y2-3</a:t>
            </a:r>
            <a:endParaRPr u="none" cap="none" strike="noStrike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3" name="Google Shape;523;g104619947ee_10_35"/>
          <p:cNvSpPr txBox="1"/>
          <p:nvPr/>
        </p:nvSpPr>
        <p:spPr>
          <a:xfrm>
            <a:off x="5331150" y="1879450"/>
            <a:ext cx="152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(10.9)</a:t>
            </a: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million rcs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in Y2-3 </a:t>
            </a:r>
            <a:endParaRPr u="none" cap="none" strike="noStrike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4" name="Google Shape;524;g104619947ee_10_35"/>
          <p:cNvSpPr txBox="1"/>
          <p:nvPr/>
        </p:nvSpPr>
        <p:spPr>
          <a:xfrm>
            <a:off x="7030850" y="1879450"/>
            <a:ext cx="152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(1.4)</a:t>
            </a: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million rcs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in Y3 </a:t>
            </a:r>
            <a:endParaRPr u="none" cap="none" strike="noStrike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5" name="Google Shape;525;g104619947ee_10_35"/>
          <p:cNvSpPr txBox="1"/>
          <p:nvPr/>
        </p:nvSpPr>
        <p:spPr>
          <a:xfrm>
            <a:off x="1509821" y="2800517"/>
            <a:ext cx="76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ssistant"/>
                <a:ea typeface="Assistant"/>
                <a:cs typeface="Assistant"/>
                <a:sym typeface="Assistant"/>
              </a:rPr>
              <a:t>To fulfill the forecast demand in 3 years, installing new production lines is not enough</a:t>
            </a:r>
            <a:endParaRPr b="1" u="none" cap="none" strike="noStrike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6" name="Google Shape;526;g104619947ee_10_35"/>
          <p:cNvSpPr/>
          <p:nvPr/>
        </p:nvSpPr>
        <p:spPr>
          <a:xfrm>
            <a:off x="1012550" y="2809275"/>
            <a:ext cx="332100" cy="39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02D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104619947ee_10_35"/>
          <p:cNvSpPr txBox="1"/>
          <p:nvPr/>
        </p:nvSpPr>
        <p:spPr>
          <a:xfrm>
            <a:off x="3544150" y="3974425"/>
            <a:ext cx="54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Actual supply</a:t>
            </a:r>
            <a:r>
              <a:rPr b="1" lang="en-US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  =        </a:t>
            </a:r>
            <a:r>
              <a:rPr lang="en-US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Max capacity </a:t>
            </a:r>
            <a:r>
              <a:rPr b="1" lang="en-US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lang="en-US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  </a:t>
            </a:r>
            <a:r>
              <a:rPr lang="en-US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x</a:t>
            </a:r>
            <a:r>
              <a:rPr lang="en-US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b="1" lang="en-US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   Capacity utilization rate</a:t>
            </a:r>
            <a:endParaRPr b="1">
              <a:solidFill>
                <a:srgbClr val="071B6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8" name="Google Shape;528;g104619947ee_10_35"/>
          <p:cNvSpPr txBox="1"/>
          <p:nvPr/>
        </p:nvSpPr>
        <p:spPr>
          <a:xfrm>
            <a:off x="3873357" y="4604796"/>
            <a:ext cx="97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ssistant"/>
                <a:ea typeface="Assistant"/>
                <a:cs typeface="Assistant"/>
                <a:sym typeface="Assistant"/>
              </a:rPr>
              <a:t>Needs to increase</a:t>
            </a:r>
            <a:endParaRPr sz="1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29" name="Google Shape;529;g104619947ee_10_35"/>
          <p:cNvSpPr txBox="1"/>
          <p:nvPr/>
        </p:nvSpPr>
        <p:spPr>
          <a:xfrm>
            <a:off x="4945950" y="4613304"/>
            <a:ext cx="168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ssistant"/>
                <a:ea typeface="Assistant"/>
                <a:cs typeface="Assistant"/>
                <a:sym typeface="Assistant"/>
              </a:rPr>
              <a:t>Optimized with new production line</a:t>
            </a:r>
            <a:endParaRPr sz="1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30" name="Google Shape;530;g104619947ee_10_35"/>
          <p:cNvSpPr txBox="1"/>
          <p:nvPr/>
        </p:nvSpPr>
        <p:spPr>
          <a:xfrm>
            <a:off x="6945300" y="4604800"/>
            <a:ext cx="14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Assistant"/>
                <a:ea typeface="Assistant"/>
                <a:cs typeface="Assistant"/>
                <a:sym typeface="Assistant"/>
              </a:rPr>
              <a:t>SP has not taken any </a:t>
            </a:r>
            <a:r>
              <a:rPr b="1" lang="en-US" sz="1300">
                <a:latin typeface="Assistant"/>
                <a:ea typeface="Assistant"/>
                <a:cs typeface="Assistant"/>
                <a:sym typeface="Assistant"/>
              </a:rPr>
              <a:t> action</a:t>
            </a:r>
            <a:endParaRPr b="1" sz="1300"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31" name="Google Shape;531;g104619947ee_10_35"/>
          <p:cNvCxnSpPr>
            <a:endCxn id="528" idx="0"/>
          </p:cNvCxnSpPr>
          <p:nvPr/>
        </p:nvCxnSpPr>
        <p:spPr>
          <a:xfrm flipH="1">
            <a:off x="4358607" y="4323396"/>
            <a:ext cx="900" cy="281400"/>
          </a:xfrm>
          <a:prstGeom prst="straightConnector1">
            <a:avLst/>
          </a:prstGeom>
          <a:noFill/>
          <a:ln cap="flat" cmpd="sng" w="19050">
            <a:solidFill>
              <a:srgbClr val="102D8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2" name="Google Shape;532;g104619947ee_10_35"/>
          <p:cNvCxnSpPr/>
          <p:nvPr/>
        </p:nvCxnSpPr>
        <p:spPr>
          <a:xfrm flipH="1">
            <a:off x="5786100" y="4323396"/>
            <a:ext cx="900" cy="281400"/>
          </a:xfrm>
          <a:prstGeom prst="straightConnector1">
            <a:avLst/>
          </a:prstGeom>
          <a:noFill/>
          <a:ln cap="flat" cmpd="sng" w="19050">
            <a:solidFill>
              <a:srgbClr val="102D8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3" name="Google Shape;533;g104619947ee_10_35"/>
          <p:cNvCxnSpPr/>
          <p:nvPr/>
        </p:nvCxnSpPr>
        <p:spPr>
          <a:xfrm flipH="1">
            <a:off x="7596450" y="4323396"/>
            <a:ext cx="900" cy="281400"/>
          </a:xfrm>
          <a:prstGeom prst="straightConnector1">
            <a:avLst/>
          </a:prstGeom>
          <a:noFill/>
          <a:ln cap="flat" cmpd="sng" w="19050">
            <a:solidFill>
              <a:srgbClr val="102D8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4" name="Google Shape;534;g104619947ee_10_35"/>
          <p:cNvSpPr txBox="1"/>
          <p:nvPr/>
        </p:nvSpPr>
        <p:spPr>
          <a:xfrm>
            <a:off x="1098175" y="5653050"/>
            <a:ext cx="10190100" cy="400200"/>
          </a:xfrm>
          <a:prstGeom prst="rect">
            <a:avLst/>
          </a:prstGeom>
          <a:noFill/>
          <a:ln cap="flat" cmpd="sng" w="9525">
            <a:solidFill>
              <a:srgbClr val="102D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SP. Co can optimize its capacity utilization rate of 5 products that help the company meet the sales demand from Y1 to Y3</a:t>
            </a:r>
            <a:endParaRPr b="1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35" name="Google Shape;535;g104619947ee_10_35"/>
          <p:cNvSpPr txBox="1"/>
          <p:nvPr/>
        </p:nvSpPr>
        <p:spPr>
          <a:xfrm>
            <a:off x="1088762" y="5247496"/>
            <a:ext cx="1979400" cy="400200"/>
          </a:xfrm>
          <a:prstGeom prst="rect">
            <a:avLst/>
          </a:prstGeom>
          <a:solidFill>
            <a:srgbClr val="0528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Additional solution</a:t>
            </a:r>
            <a:r>
              <a:rPr lang="en-US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/>
          </a:p>
        </p:txBody>
      </p:sp>
      <p:cxnSp>
        <p:nvCxnSpPr>
          <p:cNvPr id="536" name="Google Shape;536;g104619947ee_10_35"/>
          <p:cNvCxnSpPr/>
          <p:nvPr/>
        </p:nvCxnSpPr>
        <p:spPr>
          <a:xfrm>
            <a:off x="860150" y="599272"/>
            <a:ext cx="90246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g104619947ee_10_35"/>
          <p:cNvSpPr txBox="1"/>
          <p:nvPr/>
        </p:nvSpPr>
        <p:spPr>
          <a:xfrm>
            <a:off x="1479175" y="3290225"/>
            <a:ext cx="10281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In reality, plants do not supply at their full capacity since they need to incorporate a capacity surplus for demand uncertainty.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Regarding SP company case, its actual supply is calculated as: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38" name="Google Shape;538;g104619947ee_10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2724" y="3365161"/>
            <a:ext cx="498125" cy="4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04619947ee_10_35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9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g104619947ee_2_120"/>
          <p:cNvCxnSpPr/>
          <p:nvPr/>
        </p:nvCxnSpPr>
        <p:spPr>
          <a:xfrm>
            <a:off x="1229418" y="4682675"/>
            <a:ext cx="10100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45" name="Google Shape;545;g104619947ee_2_120"/>
          <p:cNvCxnSpPr/>
          <p:nvPr/>
        </p:nvCxnSpPr>
        <p:spPr>
          <a:xfrm>
            <a:off x="1219200" y="3468900"/>
            <a:ext cx="10115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546" name="Google Shape;546;g104619947ee_2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452" y="1850580"/>
            <a:ext cx="7905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04619947ee_2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3225" y="2340923"/>
            <a:ext cx="7429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04619947ee_2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051" y="1514692"/>
            <a:ext cx="75247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04619947ee_2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6180" y="2950075"/>
            <a:ext cx="6953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04619947ee_2_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9213" y="2102000"/>
            <a:ext cx="7905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04619947ee_2_1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552" name="Google Shape;552;g104619947ee_2_120"/>
          <p:cNvPicPr preferRelativeResize="0"/>
          <p:nvPr/>
        </p:nvPicPr>
        <p:blipFill rotWithShape="1">
          <a:blip r:embed="rId9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553" name="Google Shape;553;g104619947ee_2_120"/>
          <p:cNvPicPr preferRelativeResize="0"/>
          <p:nvPr/>
        </p:nvPicPr>
        <p:blipFill rotWithShape="1">
          <a:blip r:embed="rId10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04619947ee_2_1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04619947ee_2_120"/>
          <p:cNvSpPr txBox="1"/>
          <p:nvPr/>
        </p:nvSpPr>
        <p:spPr>
          <a:xfrm>
            <a:off x="896826" y="151375"/>
            <a:ext cx="944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SP Co. has not successfully optimized capacity utilization rate due to unequal distribution throughout the year among products</a:t>
            </a:r>
            <a:endParaRPr b="1" sz="2100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56" name="Google Shape;556;g104619947ee_2_120"/>
          <p:cNvPicPr preferRelativeResize="0"/>
          <p:nvPr/>
        </p:nvPicPr>
        <p:blipFill rotWithShape="1">
          <a:blip r:embed="rId12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04619947ee_2_120"/>
          <p:cNvPicPr preferRelativeResize="0"/>
          <p:nvPr/>
        </p:nvPicPr>
        <p:blipFill rotWithShape="1">
          <a:blip r:embed="rId13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04619947ee_2_120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Production Capability in Y1-3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1" sz="1000"/>
          </a:p>
        </p:txBody>
      </p:sp>
      <p:sp>
        <p:nvSpPr>
          <p:cNvPr id="559" name="Google Shape;559;g104619947ee_2_120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cxnSp>
        <p:nvCxnSpPr>
          <p:cNvPr id="560" name="Google Shape;560;g104619947ee_2_120"/>
          <p:cNvCxnSpPr/>
          <p:nvPr/>
        </p:nvCxnSpPr>
        <p:spPr>
          <a:xfrm>
            <a:off x="999725" y="972997"/>
            <a:ext cx="89049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g104619947ee_2_120"/>
          <p:cNvSpPr txBox="1"/>
          <p:nvPr/>
        </p:nvSpPr>
        <p:spPr>
          <a:xfrm>
            <a:off x="2572700" y="2048407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90%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2" name="Google Shape;562;g104619947ee_2_120"/>
          <p:cNvSpPr txBox="1"/>
          <p:nvPr/>
        </p:nvSpPr>
        <p:spPr>
          <a:xfrm>
            <a:off x="2572700" y="2532527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75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3" name="Google Shape;563;g104619947ee_2_120"/>
          <p:cNvSpPr txBox="1"/>
          <p:nvPr/>
        </p:nvSpPr>
        <p:spPr>
          <a:xfrm>
            <a:off x="2572700" y="3415989"/>
            <a:ext cx="6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47.5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4" name="Google Shape;564;g104619947ee_2_120"/>
          <p:cNvSpPr txBox="1"/>
          <p:nvPr/>
        </p:nvSpPr>
        <p:spPr>
          <a:xfrm>
            <a:off x="2572700" y="4483537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15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65" name="Google Shape;565;g104619947ee_2_120"/>
          <p:cNvCxnSpPr>
            <a:endCxn id="561" idx="1"/>
          </p:cNvCxnSpPr>
          <p:nvPr/>
        </p:nvCxnSpPr>
        <p:spPr>
          <a:xfrm>
            <a:off x="2149400" y="2248507"/>
            <a:ext cx="42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6" name="Google Shape;566;g104619947ee_2_120"/>
          <p:cNvCxnSpPr>
            <a:endCxn id="562" idx="1"/>
          </p:cNvCxnSpPr>
          <p:nvPr/>
        </p:nvCxnSpPr>
        <p:spPr>
          <a:xfrm flipH="1" rot="10800000">
            <a:off x="2301800" y="2732627"/>
            <a:ext cx="270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7" name="Google Shape;567;g104619947ee_2_120"/>
          <p:cNvCxnSpPr>
            <a:endCxn id="563" idx="1"/>
          </p:cNvCxnSpPr>
          <p:nvPr/>
        </p:nvCxnSpPr>
        <p:spPr>
          <a:xfrm>
            <a:off x="2317700" y="3616089"/>
            <a:ext cx="25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8" name="Google Shape;568;g104619947ee_2_120"/>
          <p:cNvCxnSpPr>
            <a:endCxn id="564" idx="1"/>
          </p:cNvCxnSpPr>
          <p:nvPr/>
        </p:nvCxnSpPr>
        <p:spPr>
          <a:xfrm>
            <a:off x="2116400" y="4683637"/>
            <a:ext cx="45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69" name="Google Shape;569;g104619947ee_2_120"/>
          <p:cNvSpPr txBox="1"/>
          <p:nvPr/>
        </p:nvSpPr>
        <p:spPr>
          <a:xfrm>
            <a:off x="1481500" y="4793738"/>
            <a:ext cx="97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02D8A"/>
                </a:solidFill>
                <a:latin typeface="Assistant"/>
                <a:ea typeface="Assistant"/>
                <a:cs typeface="Assistant"/>
                <a:sym typeface="Assistant"/>
              </a:rPr>
              <a:t>CAN CF</a:t>
            </a:r>
            <a:endParaRPr b="1" sz="1600">
              <a:solidFill>
                <a:srgbClr val="102D8A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0" name="Google Shape;570;g104619947ee_2_120"/>
          <p:cNvSpPr txBox="1"/>
          <p:nvPr/>
        </p:nvSpPr>
        <p:spPr>
          <a:xfrm>
            <a:off x="4551023" y="2838934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64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1" name="Google Shape;571;g104619947ee_2_120"/>
          <p:cNvSpPr txBox="1"/>
          <p:nvPr/>
        </p:nvSpPr>
        <p:spPr>
          <a:xfrm>
            <a:off x="4536645" y="3304375"/>
            <a:ext cx="6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49.5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2" name="Google Shape;572;g104619947ee_2_120"/>
          <p:cNvSpPr txBox="1"/>
          <p:nvPr/>
        </p:nvSpPr>
        <p:spPr>
          <a:xfrm>
            <a:off x="4536645" y="3944859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30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3" name="Google Shape;573;g104619947ee_2_120"/>
          <p:cNvSpPr txBox="1"/>
          <p:nvPr/>
        </p:nvSpPr>
        <p:spPr>
          <a:xfrm>
            <a:off x="4536645" y="4269087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21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74" name="Google Shape;574;g104619947ee_2_120"/>
          <p:cNvCxnSpPr>
            <a:endCxn id="571" idx="1"/>
          </p:cNvCxnSpPr>
          <p:nvPr/>
        </p:nvCxnSpPr>
        <p:spPr>
          <a:xfrm>
            <a:off x="4305945" y="3504475"/>
            <a:ext cx="2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75" name="Google Shape;575;g104619947ee_2_120"/>
          <p:cNvCxnSpPr>
            <a:endCxn id="572" idx="1"/>
          </p:cNvCxnSpPr>
          <p:nvPr/>
        </p:nvCxnSpPr>
        <p:spPr>
          <a:xfrm>
            <a:off x="4281645" y="4144959"/>
            <a:ext cx="25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76" name="Google Shape;576;g104619947ee_2_120"/>
          <p:cNvCxnSpPr>
            <a:endCxn id="573" idx="1"/>
          </p:cNvCxnSpPr>
          <p:nvPr/>
        </p:nvCxnSpPr>
        <p:spPr>
          <a:xfrm>
            <a:off x="4080345" y="4469187"/>
            <a:ext cx="45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77" name="Google Shape;577;g104619947ee_2_120"/>
          <p:cNvSpPr txBox="1"/>
          <p:nvPr/>
        </p:nvSpPr>
        <p:spPr>
          <a:xfrm>
            <a:off x="3473542" y="4798630"/>
            <a:ext cx="97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02D8A"/>
                </a:solidFill>
                <a:latin typeface="Assistant"/>
                <a:ea typeface="Assistant"/>
                <a:cs typeface="Assistant"/>
                <a:sym typeface="Assistant"/>
              </a:rPr>
              <a:t>CAN HF</a:t>
            </a:r>
            <a:endParaRPr b="1" sz="1600">
              <a:solidFill>
                <a:srgbClr val="102D8A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8" name="Google Shape;578;g104619947ee_2_120"/>
          <p:cNvSpPr txBox="1"/>
          <p:nvPr/>
        </p:nvSpPr>
        <p:spPr>
          <a:xfrm>
            <a:off x="6675174" y="1385675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108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9" name="Google Shape;579;g104619947ee_2_120"/>
          <p:cNvSpPr txBox="1"/>
          <p:nvPr/>
        </p:nvSpPr>
        <p:spPr>
          <a:xfrm>
            <a:off x="6660801" y="1721632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98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0" name="Google Shape;580;g104619947ee_2_120"/>
          <p:cNvSpPr txBox="1"/>
          <p:nvPr/>
        </p:nvSpPr>
        <p:spPr>
          <a:xfrm>
            <a:off x="6660797" y="2986038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59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1" name="Google Shape;581;g104619947ee_2_120"/>
          <p:cNvSpPr txBox="1"/>
          <p:nvPr/>
        </p:nvSpPr>
        <p:spPr>
          <a:xfrm>
            <a:off x="6660797" y="3271858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50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82" name="Google Shape;582;g104619947ee_2_120"/>
          <p:cNvCxnSpPr>
            <a:endCxn id="578" idx="1"/>
          </p:cNvCxnSpPr>
          <p:nvPr/>
        </p:nvCxnSpPr>
        <p:spPr>
          <a:xfrm>
            <a:off x="6220974" y="1585775"/>
            <a:ext cx="4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3" name="Google Shape;583;g104619947ee_2_120"/>
          <p:cNvCxnSpPr>
            <a:endCxn id="579" idx="1"/>
          </p:cNvCxnSpPr>
          <p:nvPr/>
        </p:nvCxnSpPr>
        <p:spPr>
          <a:xfrm>
            <a:off x="6365001" y="1921732"/>
            <a:ext cx="29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4" name="Google Shape;584;g104619947ee_2_120"/>
          <p:cNvCxnSpPr>
            <a:endCxn id="580" idx="1"/>
          </p:cNvCxnSpPr>
          <p:nvPr/>
        </p:nvCxnSpPr>
        <p:spPr>
          <a:xfrm>
            <a:off x="6405797" y="3186138"/>
            <a:ext cx="25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5" name="Google Shape;585;g104619947ee_2_120"/>
          <p:cNvCxnSpPr>
            <a:endCxn id="581" idx="1"/>
          </p:cNvCxnSpPr>
          <p:nvPr/>
        </p:nvCxnSpPr>
        <p:spPr>
          <a:xfrm>
            <a:off x="6204497" y="3471958"/>
            <a:ext cx="45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6" name="Google Shape;586;g104619947ee_2_120"/>
          <p:cNvSpPr txBox="1"/>
          <p:nvPr/>
        </p:nvSpPr>
        <p:spPr>
          <a:xfrm>
            <a:off x="5559092" y="4799070"/>
            <a:ext cx="97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02D8A"/>
                </a:solidFill>
                <a:latin typeface="Assistant"/>
                <a:ea typeface="Assistant"/>
                <a:cs typeface="Assistant"/>
                <a:sym typeface="Assistant"/>
              </a:rPr>
              <a:t>PET CF</a:t>
            </a:r>
            <a:endParaRPr b="1" sz="1600">
              <a:solidFill>
                <a:srgbClr val="102D8A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7" name="Google Shape;587;g104619947ee_2_120"/>
          <p:cNvSpPr txBox="1"/>
          <p:nvPr/>
        </p:nvSpPr>
        <p:spPr>
          <a:xfrm>
            <a:off x="8718195" y="2218955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82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8" name="Google Shape;588;g104619947ee_2_120"/>
          <p:cNvSpPr txBox="1"/>
          <p:nvPr/>
        </p:nvSpPr>
        <p:spPr>
          <a:xfrm>
            <a:off x="8703822" y="2583757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71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89" name="Google Shape;589;g104619947ee_2_120"/>
          <p:cNvSpPr txBox="1"/>
          <p:nvPr/>
        </p:nvSpPr>
        <p:spPr>
          <a:xfrm>
            <a:off x="8703818" y="3228551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51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90" name="Google Shape;590;g104619947ee_2_120"/>
          <p:cNvSpPr txBox="1"/>
          <p:nvPr/>
        </p:nvSpPr>
        <p:spPr>
          <a:xfrm>
            <a:off x="8703818" y="3752624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35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91" name="Google Shape;591;g104619947ee_2_120"/>
          <p:cNvCxnSpPr>
            <a:endCxn id="587" idx="1"/>
          </p:cNvCxnSpPr>
          <p:nvPr/>
        </p:nvCxnSpPr>
        <p:spPr>
          <a:xfrm>
            <a:off x="8294895" y="2419055"/>
            <a:ext cx="42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2" name="Google Shape;592;g104619947ee_2_120"/>
          <p:cNvCxnSpPr>
            <a:endCxn id="588" idx="1"/>
          </p:cNvCxnSpPr>
          <p:nvPr/>
        </p:nvCxnSpPr>
        <p:spPr>
          <a:xfrm>
            <a:off x="8408022" y="2783857"/>
            <a:ext cx="29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3" name="Google Shape;593;g104619947ee_2_120"/>
          <p:cNvCxnSpPr>
            <a:endCxn id="589" idx="1"/>
          </p:cNvCxnSpPr>
          <p:nvPr/>
        </p:nvCxnSpPr>
        <p:spPr>
          <a:xfrm>
            <a:off x="8448818" y="3428651"/>
            <a:ext cx="25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4" name="Google Shape;594;g104619947ee_2_120"/>
          <p:cNvCxnSpPr>
            <a:endCxn id="590" idx="1"/>
          </p:cNvCxnSpPr>
          <p:nvPr/>
        </p:nvCxnSpPr>
        <p:spPr>
          <a:xfrm>
            <a:off x="8247518" y="3952724"/>
            <a:ext cx="45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95" name="Google Shape;595;g104619947ee_2_120"/>
          <p:cNvSpPr txBox="1"/>
          <p:nvPr/>
        </p:nvSpPr>
        <p:spPr>
          <a:xfrm>
            <a:off x="7618980" y="4804840"/>
            <a:ext cx="97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02D8A"/>
                </a:solidFill>
                <a:latin typeface="Assistant"/>
                <a:ea typeface="Assistant"/>
                <a:cs typeface="Assistant"/>
                <a:sym typeface="Assistant"/>
              </a:rPr>
              <a:t>PET HF</a:t>
            </a:r>
            <a:endParaRPr b="1" sz="1600">
              <a:solidFill>
                <a:srgbClr val="102D8A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96" name="Google Shape;596;g104619947ee_2_120"/>
          <p:cNvSpPr txBox="1"/>
          <p:nvPr/>
        </p:nvSpPr>
        <p:spPr>
          <a:xfrm>
            <a:off x="10827270" y="1742796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97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97" name="Google Shape;597;g104619947ee_2_120"/>
          <p:cNvSpPr txBox="1"/>
          <p:nvPr/>
        </p:nvSpPr>
        <p:spPr>
          <a:xfrm>
            <a:off x="10827274" y="2155044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84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98" name="Google Shape;598;g104619947ee_2_120"/>
          <p:cNvSpPr txBox="1"/>
          <p:nvPr/>
        </p:nvSpPr>
        <p:spPr>
          <a:xfrm>
            <a:off x="10827270" y="2733702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66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99" name="Google Shape;599;g104619947ee_2_120"/>
          <p:cNvSpPr txBox="1"/>
          <p:nvPr/>
        </p:nvSpPr>
        <p:spPr>
          <a:xfrm>
            <a:off x="10827270" y="2977416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59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600" name="Google Shape;600;g104619947ee_2_120"/>
          <p:cNvCxnSpPr>
            <a:endCxn id="596" idx="1"/>
          </p:cNvCxnSpPr>
          <p:nvPr/>
        </p:nvCxnSpPr>
        <p:spPr>
          <a:xfrm>
            <a:off x="10403970" y="1942896"/>
            <a:ext cx="42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1" name="Google Shape;601;g104619947ee_2_120"/>
          <p:cNvCxnSpPr>
            <a:endCxn id="597" idx="1"/>
          </p:cNvCxnSpPr>
          <p:nvPr/>
        </p:nvCxnSpPr>
        <p:spPr>
          <a:xfrm>
            <a:off x="10531474" y="2355144"/>
            <a:ext cx="29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2" name="Google Shape;602;g104619947ee_2_120"/>
          <p:cNvCxnSpPr>
            <a:endCxn id="598" idx="1"/>
          </p:cNvCxnSpPr>
          <p:nvPr/>
        </p:nvCxnSpPr>
        <p:spPr>
          <a:xfrm>
            <a:off x="10572270" y="2933802"/>
            <a:ext cx="25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3" name="Google Shape;603;g104619947ee_2_120"/>
          <p:cNvCxnSpPr>
            <a:endCxn id="599" idx="1"/>
          </p:cNvCxnSpPr>
          <p:nvPr/>
        </p:nvCxnSpPr>
        <p:spPr>
          <a:xfrm>
            <a:off x="10370970" y="3177516"/>
            <a:ext cx="45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04" name="Google Shape;604;g104619947ee_2_120"/>
          <p:cNvSpPr txBox="1"/>
          <p:nvPr/>
        </p:nvSpPr>
        <p:spPr>
          <a:xfrm>
            <a:off x="9761489" y="4782659"/>
            <a:ext cx="97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02D8A"/>
                </a:solidFill>
                <a:latin typeface="Assistant"/>
                <a:ea typeface="Assistant"/>
                <a:cs typeface="Assistant"/>
                <a:sym typeface="Assistant"/>
              </a:rPr>
              <a:t>Water</a:t>
            </a:r>
            <a:endParaRPr b="1" sz="1600">
              <a:solidFill>
                <a:srgbClr val="102D8A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605" name="Google Shape;605;g104619947ee_2_120"/>
          <p:cNvCxnSpPr>
            <a:endCxn id="570" idx="1"/>
          </p:cNvCxnSpPr>
          <p:nvPr/>
        </p:nvCxnSpPr>
        <p:spPr>
          <a:xfrm>
            <a:off x="4133423" y="3039034"/>
            <a:ext cx="4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6" name="Google Shape;606;g104619947ee_2_120"/>
          <p:cNvCxnSpPr/>
          <p:nvPr/>
        </p:nvCxnSpPr>
        <p:spPr>
          <a:xfrm>
            <a:off x="1229418" y="1578375"/>
            <a:ext cx="10029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07" name="Google Shape;607;g104619947ee_2_120"/>
          <p:cNvCxnSpPr/>
          <p:nvPr/>
        </p:nvCxnSpPr>
        <p:spPr>
          <a:xfrm>
            <a:off x="1284500" y="1199325"/>
            <a:ext cx="0" cy="39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8" name="Google Shape;608;g104619947ee_2_120"/>
          <p:cNvSpPr txBox="1"/>
          <p:nvPr/>
        </p:nvSpPr>
        <p:spPr>
          <a:xfrm>
            <a:off x="734650" y="1385682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108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09" name="Google Shape;609;g104619947ee_2_120"/>
          <p:cNvSpPr txBox="1"/>
          <p:nvPr/>
        </p:nvSpPr>
        <p:spPr>
          <a:xfrm>
            <a:off x="768114" y="3265746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50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10" name="Google Shape;610;g104619947ee_2_120"/>
          <p:cNvSpPr txBox="1"/>
          <p:nvPr/>
        </p:nvSpPr>
        <p:spPr>
          <a:xfrm>
            <a:off x="779114" y="4482571"/>
            <a:ext cx="5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15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11" name="Google Shape;611;g104619947ee_2_120"/>
          <p:cNvSpPr txBox="1"/>
          <p:nvPr/>
        </p:nvSpPr>
        <p:spPr>
          <a:xfrm>
            <a:off x="1190363" y="5514084"/>
            <a:ext cx="148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ssistant"/>
                <a:ea typeface="Assistant"/>
                <a:cs typeface="Assistant"/>
                <a:sym typeface="Assistant"/>
              </a:rPr>
              <a:t>Quartile formula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is used to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12" name="Google Shape;612;g104619947ee_2_120"/>
          <p:cNvSpPr txBox="1"/>
          <p:nvPr/>
        </p:nvSpPr>
        <p:spPr>
          <a:xfrm>
            <a:off x="3052500" y="5291063"/>
            <a:ext cx="82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evaluate the distribution</a:t>
            </a:r>
            <a:r>
              <a:rPr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of capacity utilization rate in 12 months: Greater range means the rate is distributed with large gap between the lowest and highest of the year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13" name="Google Shape;613;g104619947ee_2_120"/>
          <p:cNvSpPr txBox="1"/>
          <p:nvPr/>
        </p:nvSpPr>
        <p:spPr>
          <a:xfrm>
            <a:off x="3052500" y="5878963"/>
            <a:ext cx="82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determine 3 levels </a:t>
            </a:r>
            <a:r>
              <a:rPr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of capacity utilization rate: high, average, low 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614" name="Google Shape;614;g104619947ee_2_120"/>
          <p:cNvCxnSpPr>
            <a:stCxn id="611" idx="3"/>
            <a:endCxn id="612" idx="1"/>
          </p:cNvCxnSpPr>
          <p:nvPr/>
        </p:nvCxnSpPr>
        <p:spPr>
          <a:xfrm flipH="1" rot="10800000">
            <a:off x="2678663" y="5598984"/>
            <a:ext cx="3738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5" name="Google Shape;615;g104619947ee_2_120"/>
          <p:cNvCxnSpPr>
            <a:stCxn id="611" idx="3"/>
            <a:endCxn id="613" idx="1"/>
          </p:cNvCxnSpPr>
          <p:nvPr/>
        </p:nvCxnSpPr>
        <p:spPr>
          <a:xfrm>
            <a:off x="2678663" y="5821884"/>
            <a:ext cx="373800" cy="2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6" name="Google Shape;616;g104619947ee_2_120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g104619947ee_12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681" y="1805984"/>
            <a:ext cx="920274" cy="308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104619947ee_12_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623" name="Google Shape;623;g104619947ee_12_83"/>
          <p:cNvPicPr preferRelativeResize="0"/>
          <p:nvPr/>
        </p:nvPicPr>
        <p:blipFill rotWithShape="1">
          <a:blip r:embed="rId5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624" name="Google Shape;624;g104619947ee_12_83"/>
          <p:cNvPicPr preferRelativeResize="0"/>
          <p:nvPr/>
        </p:nvPicPr>
        <p:blipFill rotWithShape="1">
          <a:blip r:embed="rId6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104619947ee_12_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104619947ee_12_83"/>
          <p:cNvSpPr txBox="1"/>
          <p:nvPr/>
        </p:nvSpPr>
        <p:spPr>
          <a:xfrm>
            <a:off x="896826" y="151375"/>
            <a:ext cx="944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Therefore, besides the installation plan, increasing current capacity utilization rate from Y1 by levels can be added to strengthen the solution</a:t>
            </a:r>
            <a:endParaRPr b="1" i="0" sz="21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27" name="Google Shape;627;g104619947ee_12_83"/>
          <p:cNvPicPr preferRelativeResize="0"/>
          <p:nvPr/>
        </p:nvPicPr>
        <p:blipFill rotWithShape="1">
          <a:blip r:embed="rId8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104619947ee_12_83"/>
          <p:cNvPicPr preferRelativeResize="0"/>
          <p:nvPr/>
        </p:nvPicPr>
        <p:blipFill rotWithShape="1">
          <a:blip r:embed="rId9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104619947ee_12_83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Production Capability in Y1-3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1" sz="1000"/>
          </a:p>
        </p:txBody>
      </p:sp>
      <p:sp>
        <p:nvSpPr>
          <p:cNvPr id="630" name="Google Shape;630;g104619947ee_12_83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31" name="Google Shape;631;g104619947ee_12_83"/>
          <p:cNvSpPr txBox="1"/>
          <p:nvPr/>
        </p:nvSpPr>
        <p:spPr>
          <a:xfrm>
            <a:off x="5290725" y="4055050"/>
            <a:ext cx="674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ssistant"/>
                <a:ea typeface="Assistant"/>
                <a:cs typeface="Assistant"/>
                <a:sym typeface="Assistant"/>
              </a:rPr>
              <a:t>In Y1, SP. Co. should increase Capacity utilization of the existing lines</a:t>
            </a:r>
            <a:endParaRPr sz="16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since</a:t>
            </a:r>
            <a:r>
              <a:rPr lang="en-US" sz="1600">
                <a:latin typeface="Assistant"/>
                <a:ea typeface="Assistant"/>
                <a:cs typeface="Assistant"/>
                <a:sym typeface="Assistant"/>
              </a:rPr>
              <a:t> cost of increasing utilization rate &lt; initial cost of installing production line from Y1</a:t>
            </a:r>
            <a:endParaRPr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632" name="Google Shape;632;g104619947ee_12_83"/>
          <p:cNvCxnSpPr/>
          <p:nvPr/>
        </p:nvCxnSpPr>
        <p:spPr>
          <a:xfrm>
            <a:off x="999725" y="972997"/>
            <a:ext cx="91734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3" name="Google Shape;633;g104619947ee_12_83"/>
          <p:cNvSpPr txBox="1"/>
          <p:nvPr/>
        </p:nvSpPr>
        <p:spPr>
          <a:xfrm>
            <a:off x="5290725" y="3071850"/>
            <a:ext cx="6297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To minimize optimization cost: </a:t>
            </a: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In 1 year, it can just apply one change - increasing </a:t>
            </a:r>
            <a:r>
              <a:rPr b="1" lang="en-US" sz="16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capacity</a:t>
            </a: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6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utilization rate</a:t>
            </a:r>
            <a:r>
              <a:rPr lang="en-US" sz="16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 or </a:t>
            </a:r>
            <a:r>
              <a:rPr b="1" lang="en-US" sz="16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production lines</a:t>
            </a:r>
            <a:endParaRPr b="1" i="0" sz="16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4" name="Google Shape;634;g104619947ee_12_83"/>
          <p:cNvSpPr txBox="1"/>
          <p:nvPr/>
        </p:nvSpPr>
        <p:spPr>
          <a:xfrm>
            <a:off x="2370718" y="1743599"/>
            <a:ext cx="6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90%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5" name="Google Shape;635;g104619947ee_12_83"/>
          <p:cNvSpPr txBox="1"/>
          <p:nvPr/>
        </p:nvSpPr>
        <p:spPr>
          <a:xfrm>
            <a:off x="2370718" y="2307145"/>
            <a:ext cx="6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75%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6" name="Google Shape;636;g104619947ee_12_83"/>
          <p:cNvSpPr txBox="1"/>
          <p:nvPr/>
        </p:nvSpPr>
        <p:spPr>
          <a:xfrm>
            <a:off x="2370718" y="3335551"/>
            <a:ext cx="8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47.5%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7" name="Google Shape;637;g104619947ee_12_83"/>
          <p:cNvSpPr txBox="1"/>
          <p:nvPr/>
        </p:nvSpPr>
        <p:spPr>
          <a:xfrm>
            <a:off x="2370718" y="4578244"/>
            <a:ext cx="6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15%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638" name="Google Shape;638;g104619947ee_12_83"/>
          <p:cNvCxnSpPr>
            <a:endCxn id="634" idx="1"/>
          </p:cNvCxnSpPr>
          <p:nvPr/>
        </p:nvCxnSpPr>
        <p:spPr>
          <a:xfrm>
            <a:off x="1878118" y="1943699"/>
            <a:ext cx="49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9" name="Google Shape;639;g104619947ee_12_83"/>
          <p:cNvCxnSpPr>
            <a:endCxn id="635" idx="1"/>
          </p:cNvCxnSpPr>
          <p:nvPr/>
        </p:nvCxnSpPr>
        <p:spPr>
          <a:xfrm flipH="1" rot="10800000">
            <a:off x="2055418" y="2507245"/>
            <a:ext cx="3153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0" name="Google Shape;640;g104619947ee_12_83"/>
          <p:cNvCxnSpPr>
            <a:endCxn id="636" idx="1"/>
          </p:cNvCxnSpPr>
          <p:nvPr/>
        </p:nvCxnSpPr>
        <p:spPr>
          <a:xfrm>
            <a:off x="2074018" y="3535651"/>
            <a:ext cx="29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1" name="Google Shape;641;g104619947ee_12_83"/>
          <p:cNvCxnSpPr>
            <a:endCxn id="637" idx="1"/>
          </p:cNvCxnSpPr>
          <p:nvPr/>
        </p:nvCxnSpPr>
        <p:spPr>
          <a:xfrm>
            <a:off x="1839418" y="4778344"/>
            <a:ext cx="53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42" name="Google Shape;642;g104619947ee_12_83"/>
          <p:cNvSpPr txBox="1"/>
          <p:nvPr/>
        </p:nvSpPr>
        <p:spPr>
          <a:xfrm>
            <a:off x="948275" y="5003700"/>
            <a:ext cx="2313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E5E5E"/>
                </a:solidFill>
                <a:latin typeface="Assistant"/>
                <a:ea typeface="Assistant"/>
                <a:cs typeface="Assistant"/>
                <a:sym typeface="Assistant"/>
              </a:rPr>
              <a:t>CAN CF as an example</a:t>
            </a:r>
            <a:endParaRPr sz="1600">
              <a:solidFill>
                <a:srgbClr val="5E5E5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43" name="Google Shape;643;g104619947ee_12_83"/>
          <p:cNvSpPr/>
          <p:nvPr/>
        </p:nvSpPr>
        <p:spPr>
          <a:xfrm>
            <a:off x="3150170" y="2007891"/>
            <a:ext cx="192300" cy="455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104619947ee_12_83"/>
          <p:cNvSpPr/>
          <p:nvPr/>
        </p:nvSpPr>
        <p:spPr>
          <a:xfrm>
            <a:off x="3150170" y="2550199"/>
            <a:ext cx="192300" cy="967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104619947ee_12_83"/>
          <p:cNvSpPr/>
          <p:nvPr/>
        </p:nvSpPr>
        <p:spPr>
          <a:xfrm>
            <a:off x="3150170" y="3568493"/>
            <a:ext cx="192300" cy="1242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104619947ee_12_83"/>
          <p:cNvSpPr txBox="1"/>
          <p:nvPr/>
        </p:nvSpPr>
        <p:spPr>
          <a:xfrm>
            <a:off x="5241500" y="1999125"/>
            <a:ext cx="652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</a:t>
            </a:r>
            <a:r>
              <a:rPr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 can consider optimizing production</a:t>
            </a:r>
            <a:r>
              <a:rPr b="1"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by upgrading % capacity utilization level each year</a:t>
            </a:r>
            <a:r>
              <a:rPr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</a:t>
            </a:r>
            <a:r>
              <a:rPr b="1" i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only applicable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to those of</a:t>
            </a:r>
            <a:r>
              <a:rPr b="1" i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Low and Average level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sz="1100"/>
          </a:p>
        </p:txBody>
      </p:sp>
      <p:sp>
        <p:nvSpPr>
          <p:cNvPr id="647" name="Google Shape;647;g104619947ee_12_83"/>
          <p:cNvSpPr txBox="1"/>
          <p:nvPr/>
        </p:nvSpPr>
        <p:spPr>
          <a:xfrm>
            <a:off x="3414076" y="2002478"/>
            <a:ext cx="8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High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48" name="Google Shape;648;g104619947ee_12_83"/>
          <p:cNvSpPr txBox="1"/>
          <p:nvPr/>
        </p:nvSpPr>
        <p:spPr>
          <a:xfrm>
            <a:off x="3414062" y="2801113"/>
            <a:ext cx="1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Average</a:t>
            </a:r>
            <a:endParaRPr b="1"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49" name="Google Shape;649;g104619947ee_12_83"/>
          <p:cNvSpPr txBox="1"/>
          <p:nvPr/>
        </p:nvSpPr>
        <p:spPr>
          <a:xfrm>
            <a:off x="3414062" y="3956824"/>
            <a:ext cx="1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Low</a:t>
            </a:r>
            <a:endParaRPr b="1"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0" name="Google Shape;650;g104619947ee_12_83"/>
          <p:cNvSpPr/>
          <p:nvPr/>
        </p:nvSpPr>
        <p:spPr>
          <a:xfrm>
            <a:off x="4189919" y="2815807"/>
            <a:ext cx="137700" cy="275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104619947ee_12_83"/>
          <p:cNvSpPr/>
          <p:nvPr/>
        </p:nvSpPr>
        <p:spPr>
          <a:xfrm>
            <a:off x="3860594" y="3956832"/>
            <a:ext cx="137700" cy="275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04619947ee_12_83"/>
          <p:cNvSpPr/>
          <p:nvPr/>
        </p:nvSpPr>
        <p:spPr>
          <a:xfrm>
            <a:off x="4838875" y="2166225"/>
            <a:ext cx="332100" cy="3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02D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04619947ee_12_83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g104619947ee_0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659" name="Google Shape;659;g104619947ee_0_313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104619947ee_0_313"/>
          <p:cNvSpPr txBox="1"/>
          <p:nvPr/>
        </p:nvSpPr>
        <p:spPr>
          <a:xfrm>
            <a:off x="9332789" y="20853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661" name="Google Shape;661;g104619947ee_0_313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04619947ee_0_3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04619947ee_0_313"/>
          <p:cNvSpPr txBox="1"/>
          <p:nvPr/>
        </p:nvSpPr>
        <p:spPr>
          <a:xfrm>
            <a:off x="744475" y="128275"/>
            <a:ext cx="944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So, SP Co. can follow the timeline </a:t>
            </a:r>
            <a:r>
              <a:rPr b="1" lang="en-US" sz="2100">
                <a:solidFill>
                  <a:srgbClr val="071F7F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underneath</a:t>
            </a:r>
            <a:r>
              <a:rPr b="1" lang="en-US" sz="2100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 to minimize supply shortage</a:t>
            </a:r>
            <a:endParaRPr b="1" i="0" sz="21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64" name="Google Shape;664;g104619947ee_0_313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104619947ee_0_313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04619947ee_0_313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Production Capability in Y1-3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1" sz="1000"/>
          </a:p>
        </p:txBody>
      </p:sp>
      <p:sp>
        <p:nvSpPr>
          <p:cNvPr id="667" name="Google Shape;667;g104619947ee_0_313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668" name="Google Shape;668;g104619947ee_0_313"/>
          <p:cNvSpPr txBox="1"/>
          <p:nvPr/>
        </p:nvSpPr>
        <p:spPr>
          <a:xfrm>
            <a:off x="6592113" y="5077800"/>
            <a:ext cx="47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71B65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However, PET CF still can not meet the demand volume</a:t>
            </a:r>
            <a:endParaRPr b="1">
              <a:solidFill>
                <a:srgbClr val="071B65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69" name="Google Shape;669;g104619947ee_0_313" title="Points scored"/>
          <p:cNvPicPr preferRelativeResize="0"/>
          <p:nvPr/>
        </p:nvPicPr>
        <p:blipFill rotWithShape="1">
          <a:blip r:embed="rId9">
            <a:alphaModFix/>
          </a:blip>
          <a:srcRect b="-3551" l="0" r="-2438" t="0"/>
          <a:stretch/>
        </p:blipFill>
        <p:spPr>
          <a:xfrm>
            <a:off x="6388275" y="1146225"/>
            <a:ext cx="5333100" cy="3333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g104619947ee_0_313"/>
          <p:cNvGrpSpPr/>
          <p:nvPr/>
        </p:nvGrpSpPr>
        <p:grpSpPr>
          <a:xfrm>
            <a:off x="371559" y="1165536"/>
            <a:ext cx="5332693" cy="1554481"/>
            <a:chOff x="3977400" y="973693"/>
            <a:chExt cx="3999620" cy="1165890"/>
          </a:xfrm>
        </p:grpSpPr>
        <p:grpSp>
          <p:nvGrpSpPr>
            <p:cNvPr id="671" name="Google Shape;671;g104619947ee_0_313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672" name="Google Shape;672;g104619947ee_0_313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73" name="Google Shape;673;g104619947ee_0_313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944A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74" name="Google Shape;674;g104619947ee_0_313"/>
            <p:cNvSpPr txBox="1"/>
            <p:nvPr/>
          </p:nvSpPr>
          <p:spPr>
            <a:xfrm>
              <a:off x="5248820" y="995664"/>
              <a:ext cx="27282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Upgrade Low capacity  utilization rate to Average level of 5 products in 3 regions</a:t>
              </a:r>
              <a:endParaRPr b="1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75" name="Google Shape;675;g104619947ee_0_313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944A1"/>
                  </a:solidFill>
                  <a:latin typeface="Assistant"/>
                  <a:ea typeface="Assistant"/>
                  <a:cs typeface="Assistant"/>
                  <a:sym typeface="Assistant"/>
                </a:rPr>
                <a:t>Y1</a:t>
              </a:r>
              <a:endParaRPr>
                <a:solidFill>
                  <a:srgbClr val="0944A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676" name="Google Shape;676;g104619947ee_0_313"/>
          <p:cNvGrpSpPr/>
          <p:nvPr/>
        </p:nvGrpSpPr>
        <p:grpSpPr>
          <a:xfrm>
            <a:off x="371531" y="2463074"/>
            <a:ext cx="5458930" cy="1746548"/>
            <a:chOff x="3977400" y="946003"/>
            <a:chExt cx="4094300" cy="1193487"/>
          </a:xfrm>
        </p:grpSpPr>
        <p:grpSp>
          <p:nvGrpSpPr>
            <p:cNvPr id="677" name="Google Shape;677;g104619947ee_0_313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678" name="Google Shape;678;g104619947ee_0_313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79" name="Google Shape;679;g104619947ee_0_313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D9EEB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80" name="Google Shape;680;g104619947ee_0_313"/>
            <p:cNvSpPr txBox="1"/>
            <p:nvPr/>
          </p:nvSpPr>
          <p:spPr>
            <a:xfrm>
              <a:off x="5343500" y="946003"/>
              <a:ext cx="2728200" cy="9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-146050" lvl="0" marL="571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Char char="❖"/>
              </a:pPr>
              <a:r>
                <a:rPr b="1"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WATER </a:t>
              </a:r>
              <a:r>
                <a:rPr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and </a:t>
              </a:r>
              <a:r>
                <a:rPr b="1"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PET CF </a:t>
              </a:r>
              <a:r>
                <a:rPr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install the new production line →  stop upgrade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146050" lvl="0" marL="571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Char char="❖"/>
              </a:pPr>
              <a:r>
                <a:rPr b="1"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CAN CF, CAN HF &amp; PET HF</a:t>
              </a:r>
              <a:r>
                <a:rPr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 have no installation → upgrade Average capacity  utilization rate to High rate </a:t>
              </a:r>
              <a:endParaRPr b="1">
                <a:solidFill>
                  <a:srgbClr val="3C78D8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81" name="Google Shape;681;g104619947ee_0_313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944A1"/>
                  </a:solidFill>
                  <a:latin typeface="Assistant"/>
                  <a:ea typeface="Assistant"/>
                  <a:cs typeface="Assistant"/>
                  <a:sym typeface="Assistant"/>
                </a:rPr>
                <a:t>Y2</a:t>
              </a:r>
              <a:endParaRPr>
                <a:solidFill>
                  <a:srgbClr val="0944A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682" name="Google Shape;682;g104619947ee_0_313"/>
          <p:cNvGrpSpPr/>
          <p:nvPr/>
        </p:nvGrpSpPr>
        <p:grpSpPr>
          <a:xfrm>
            <a:off x="371559" y="3984851"/>
            <a:ext cx="5169935" cy="1575302"/>
            <a:chOff x="3977400" y="973693"/>
            <a:chExt cx="3877548" cy="1181506"/>
          </a:xfrm>
        </p:grpSpPr>
        <p:grpSp>
          <p:nvGrpSpPr>
            <p:cNvPr id="683" name="Google Shape;683;g104619947ee_0_313"/>
            <p:cNvGrpSpPr/>
            <p:nvPr/>
          </p:nvGrpSpPr>
          <p:grpSpPr>
            <a:xfrm>
              <a:off x="4732925" y="1142460"/>
              <a:ext cx="529800" cy="1012739"/>
              <a:chOff x="4318975" y="1084322"/>
              <a:chExt cx="529800" cy="599680"/>
            </a:xfrm>
          </p:grpSpPr>
          <p:sp>
            <p:nvSpPr>
              <p:cNvPr id="684" name="Google Shape;684;g104619947ee_0_313"/>
              <p:cNvSpPr/>
              <p:nvPr/>
            </p:nvSpPr>
            <p:spPr>
              <a:xfrm>
                <a:off x="4517111" y="1086102"/>
                <a:ext cx="133500" cy="5979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6D9EEB"/>
                  </a:solidFill>
                </a:endParaRPr>
              </a:p>
            </p:txBody>
          </p:sp>
          <p:cxnSp>
            <p:nvCxnSpPr>
              <p:cNvPr id="685" name="Google Shape;685;g104619947ee_0_313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6D9EEB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86" name="Google Shape;686;g104619947ee_0_313"/>
            <p:cNvSpPr txBox="1"/>
            <p:nvPr/>
          </p:nvSpPr>
          <p:spPr>
            <a:xfrm>
              <a:off x="5400648" y="1003150"/>
              <a:ext cx="2454300" cy="9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-14605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Char char="❖"/>
              </a:pPr>
              <a:r>
                <a:rPr b="1"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PET HF </a:t>
              </a:r>
              <a:r>
                <a:rPr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install the new production line →  stop upgrading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14605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ssistant"/>
                <a:buChar char="❖"/>
              </a:pPr>
              <a:r>
                <a:rPr b="1"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CAN CF, CAN HF</a:t>
              </a:r>
              <a:r>
                <a:rPr lang="en-US">
                  <a:solidFill>
                    <a:schemeClr val="dk1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rPr>
                <a:t> already reach High utilization rate →  stop upgrading</a:t>
              </a:r>
              <a:endParaRPr b="1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687" name="Google Shape;687;g104619947ee_0_313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944A1"/>
                  </a:solidFill>
                  <a:latin typeface="Assistant"/>
                  <a:ea typeface="Assistant"/>
                  <a:cs typeface="Assistant"/>
                  <a:sym typeface="Assistant"/>
                </a:rPr>
                <a:t>Y3</a:t>
              </a:r>
              <a:endParaRPr>
                <a:solidFill>
                  <a:srgbClr val="0944A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688" name="Google Shape;688;g104619947ee_0_313"/>
          <p:cNvSpPr/>
          <p:nvPr/>
        </p:nvSpPr>
        <p:spPr>
          <a:xfrm>
            <a:off x="6983225" y="2249950"/>
            <a:ext cx="903600" cy="20913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g104619947ee_0_313"/>
          <p:cNvCxnSpPr/>
          <p:nvPr/>
        </p:nvCxnSpPr>
        <p:spPr>
          <a:xfrm>
            <a:off x="7435025" y="4341175"/>
            <a:ext cx="0" cy="678000"/>
          </a:xfrm>
          <a:prstGeom prst="straightConnector1">
            <a:avLst/>
          </a:prstGeom>
          <a:noFill/>
          <a:ln cap="flat" cmpd="sng" w="19050">
            <a:solidFill>
              <a:srgbClr val="0528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g104619947ee_0_313"/>
          <p:cNvSpPr txBox="1"/>
          <p:nvPr/>
        </p:nvSpPr>
        <p:spPr>
          <a:xfrm>
            <a:off x="1712623" y="5655700"/>
            <a:ext cx="37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71B65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Recommended timeline for all products</a:t>
            </a:r>
            <a:endParaRPr b="1">
              <a:solidFill>
                <a:srgbClr val="071B65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91" name="Google Shape;691;g104619947ee_0_313"/>
          <p:cNvSpPr/>
          <p:nvPr/>
        </p:nvSpPr>
        <p:spPr>
          <a:xfrm rot="5400000">
            <a:off x="5870654" y="2546950"/>
            <a:ext cx="502200" cy="686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71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g104619947ee_0_313"/>
          <p:cNvSpPr txBox="1"/>
          <p:nvPr/>
        </p:nvSpPr>
        <p:spPr>
          <a:xfrm>
            <a:off x="5704539" y="2697838"/>
            <a:ext cx="116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Impact</a:t>
            </a:r>
            <a:endParaRPr b="1" sz="13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693" name="Google Shape;693;g104619947ee_0_313"/>
          <p:cNvCxnSpPr/>
          <p:nvPr/>
        </p:nvCxnSpPr>
        <p:spPr>
          <a:xfrm>
            <a:off x="860150" y="599272"/>
            <a:ext cx="85929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g104619947ee_0_313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4619947ee_7_6"/>
          <p:cNvSpPr/>
          <p:nvPr/>
        </p:nvSpPr>
        <p:spPr>
          <a:xfrm>
            <a:off x="9061525" y="1414175"/>
            <a:ext cx="1882800" cy="2476800"/>
          </a:xfrm>
          <a:prstGeom prst="rect">
            <a:avLst/>
          </a:prstGeom>
          <a:solidFill>
            <a:srgbClr val="D9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700" name="Google Shape;700;g104619947ee_7_6"/>
          <p:cNvSpPr/>
          <p:nvPr/>
        </p:nvSpPr>
        <p:spPr>
          <a:xfrm>
            <a:off x="6580850" y="1411350"/>
            <a:ext cx="1882800" cy="2476800"/>
          </a:xfrm>
          <a:prstGeom prst="rect">
            <a:avLst/>
          </a:prstGeom>
          <a:solidFill>
            <a:srgbClr val="D9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FC5E8"/>
              </a:solidFill>
            </a:endParaRPr>
          </a:p>
        </p:txBody>
      </p:sp>
      <p:pic>
        <p:nvPicPr>
          <p:cNvPr id="701" name="Google Shape;701;g104619947ee_7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702" name="Google Shape;702;g104619947ee_7_6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703" name="Google Shape;703;g104619947ee_7_6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04619947ee_7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04619947ee_7_6"/>
          <p:cNvSpPr txBox="1"/>
          <p:nvPr/>
        </p:nvSpPr>
        <p:spPr>
          <a:xfrm>
            <a:off x="989027" y="151000"/>
            <a:ext cx="862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2100">
              <a:solidFill>
                <a:srgbClr val="071B65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06" name="Google Shape;706;g104619947ee_7_6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104619947ee_7_6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104619947ee_7_6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Production Capability in Y1-3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1" sz="1000"/>
          </a:p>
        </p:txBody>
      </p:sp>
      <p:sp>
        <p:nvSpPr>
          <p:cNvPr id="709" name="Google Shape;709;g104619947ee_7_6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710" name="Google Shape;710;g104619947ee_7_6"/>
          <p:cNvSpPr txBox="1"/>
          <p:nvPr/>
        </p:nvSpPr>
        <p:spPr>
          <a:xfrm>
            <a:off x="856456" y="192548"/>
            <a:ext cx="944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So, for PET CF, we recommend to move forward timeline for installing its new production line from M7-Y2 to M4-Y1</a:t>
            </a:r>
            <a:endParaRPr b="1" i="0" sz="21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11" name="Google Shape;711;g104619947ee_7_6"/>
          <p:cNvSpPr txBox="1"/>
          <p:nvPr/>
        </p:nvSpPr>
        <p:spPr>
          <a:xfrm>
            <a:off x="861500" y="1593400"/>
            <a:ext cx="451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By installing new production line from Y1, there will be no adjustment to capacity utilization rate for PET CF in South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graphicFrame>
        <p:nvGraphicFramePr>
          <p:cNvPr id="712" name="Google Shape;712;g104619947ee_7_6"/>
          <p:cNvGraphicFramePr/>
          <p:nvPr/>
        </p:nvGraphicFramePr>
        <p:xfrm>
          <a:off x="954450" y="269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2039175"/>
                <a:gridCol w="825225"/>
                <a:gridCol w="825225"/>
                <a:gridCol w="825225"/>
              </a:tblGrid>
              <a:tr h="52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434343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Line/ Region/ Installation time</a:t>
                      </a:r>
                      <a:endParaRPr sz="1200">
                        <a:solidFill>
                          <a:srgbClr val="434343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Y1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Y2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Y3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434343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PET CF/ South/ Y1-M04</a:t>
                      </a:r>
                      <a:endParaRPr sz="1200">
                        <a:solidFill>
                          <a:srgbClr val="434343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3.0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4.1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4.1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3" name="Google Shape;713;g104619947ee_7_6"/>
          <p:cNvSpPr txBox="1"/>
          <p:nvPr/>
        </p:nvSpPr>
        <p:spPr>
          <a:xfrm>
            <a:off x="861500" y="2347650"/>
            <a:ext cx="47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E5E5E"/>
                </a:solidFill>
                <a:latin typeface="Assistant"/>
                <a:ea typeface="Assistant"/>
                <a:cs typeface="Assistant"/>
                <a:sym typeface="Assistant"/>
              </a:rPr>
              <a:t>Suggested m</a:t>
            </a:r>
            <a:r>
              <a:rPr b="1" lang="en-US">
                <a:solidFill>
                  <a:srgbClr val="5E5E5E"/>
                </a:solidFill>
                <a:latin typeface="Assistant"/>
                <a:ea typeface="Assistant"/>
                <a:cs typeface="Assistant"/>
                <a:sym typeface="Assistant"/>
              </a:rPr>
              <a:t>aximum capacity volume by line (Million Rcs)</a:t>
            </a:r>
            <a:endParaRPr b="1">
              <a:solidFill>
                <a:srgbClr val="5E5E5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14" name="Google Shape;714;g104619947ee_7_6"/>
          <p:cNvSpPr txBox="1"/>
          <p:nvPr/>
        </p:nvSpPr>
        <p:spPr>
          <a:xfrm>
            <a:off x="9027625" y="1859450"/>
            <a:ext cx="2908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 Y1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803,269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         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Y2</a:t>
            </a: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   81,677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      </a:t>
            </a:r>
            <a:r>
              <a:rPr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Y3    </a:t>
            </a: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1,336,544</a:t>
            </a:r>
            <a:endParaRPr sz="1700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15" name="Google Shape;715;g104619947ee_7_6"/>
          <p:cNvSpPr txBox="1"/>
          <p:nvPr/>
        </p:nvSpPr>
        <p:spPr>
          <a:xfrm>
            <a:off x="8810275" y="2894188"/>
            <a:ext cx="2676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Y1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(27,453)</a:t>
            </a:r>
            <a:endParaRPr b="1" sz="1700"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                </a:t>
            </a: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Y2</a:t>
            </a: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(228,120)</a:t>
            </a:r>
            <a:endParaRPr b="1" sz="1700"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             </a:t>
            </a:r>
            <a:r>
              <a:rPr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Y3   </a:t>
            </a: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264,387</a:t>
            </a:r>
            <a:endParaRPr b="1" sz="2000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16" name="Google Shape;716;g104619947ee_7_6"/>
          <p:cNvSpPr txBox="1"/>
          <p:nvPr/>
        </p:nvSpPr>
        <p:spPr>
          <a:xfrm>
            <a:off x="9656713" y="1472688"/>
            <a:ext cx="6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ssistant"/>
                <a:ea typeface="Assistant"/>
                <a:cs typeface="Assistant"/>
                <a:sym typeface="Assistant"/>
              </a:rPr>
              <a:t>After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17" name="Google Shape;717;g104619947ee_7_6"/>
          <p:cNvSpPr txBox="1"/>
          <p:nvPr/>
        </p:nvSpPr>
        <p:spPr>
          <a:xfrm>
            <a:off x="6438019" y="1859450"/>
            <a:ext cx="207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Y1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74,098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Y2</a:t>
            </a: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(925,748)</a:t>
            </a:r>
            <a:endParaRPr b="1"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Y3   </a:t>
            </a:r>
            <a:r>
              <a:rPr b="1" lang="en-US">
                <a:solidFill>
                  <a:srgbClr val="A61C00"/>
                </a:solidFill>
                <a:latin typeface="Assistant"/>
                <a:ea typeface="Assistant"/>
                <a:cs typeface="Assistant"/>
                <a:sym typeface="Assistant"/>
              </a:rPr>
              <a:t>(</a:t>
            </a: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1,365,351)</a:t>
            </a:r>
            <a:endParaRPr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18" name="Google Shape;718;g104619947ee_7_6"/>
          <p:cNvSpPr txBox="1"/>
          <p:nvPr/>
        </p:nvSpPr>
        <p:spPr>
          <a:xfrm>
            <a:off x="6428750" y="2894194"/>
            <a:ext cx="207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Y1  </a:t>
            </a: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(756,623)</a:t>
            </a:r>
            <a:endParaRPr b="1"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Y2</a:t>
            </a:r>
            <a:r>
              <a:rPr b="1" lang="en-US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 </a:t>
            </a: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(925,748)</a:t>
            </a:r>
            <a:endParaRPr b="1"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Y3  </a:t>
            </a: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>
                <a:solidFill>
                  <a:srgbClr val="CC0000"/>
                </a:solidFill>
                <a:latin typeface="Assistant"/>
                <a:ea typeface="Assistant"/>
                <a:cs typeface="Assistant"/>
                <a:sym typeface="Assistant"/>
              </a:rPr>
              <a:t>(2,437,508)</a:t>
            </a:r>
            <a:endParaRPr b="1">
              <a:solidFill>
                <a:srgbClr val="CC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19" name="Google Shape;719;g104619947ee_7_6"/>
          <p:cNvSpPr txBox="1"/>
          <p:nvPr/>
        </p:nvSpPr>
        <p:spPr>
          <a:xfrm>
            <a:off x="7083801" y="1472700"/>
            <a:ext cx="7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ssistant"/>
                <a:ea typeface="Assistant"/>
                <a:cs typeface="Assistant"/>
                <a:sym typeface="Assistant"/>
              </a:rPr>
              <a:t>Before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20" name="Google Shape;720;g104619947ee_7_6"/>
          <p:cNvSpPr txBox="1"/>
          <p:nvPr/>
        </p:nvSpPr>
        <p:spPr>
          <a:xfrm>
            <a:off x="1744942" y="4728125"/>
            <a:ext cx="10042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1600">
                <a:solidFill>
                  <a:srgbClr val="071B65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The aforementioned solution for all products is only implemented when: </a:t>
            </a:r>
            <a:endParaRPr b="1" sz="1600">
              <a:solidFill>
                <a:srgbClr val="071B65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1600">
                <a:solidFill>
                  <a:srgbClr val="071B65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(1) If Revenue &gt; Cost, there is no constraint</a:t>
            </a:r>
            <a:endParaRPr b="1" sz="1600">
              <a:solidFill>
                <a:srgbClr val="071B65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1600">
                <a:solidFill>
                  <a:srgbClr val="071B65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(2) If Revenue &lt; Cost, to retain the market share, SP Co. can still take actions up to a</a:t>
            </a:r>
            <a:r>
              <a:rPr b="1" lang="en-US" sz="1600">
                <a:solidFill>
                  <a:srgbClr val="071B65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 certain acceptance rate (*)</a:t>
            </a:r>
            <a:endParaRPr b="1" sz="1600">
              <a:solidFill>
                <a:srgbClr val="071B65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21" name="Google Shape;721;g104619947ee_7_6"/>
          <p:cNvSpPr txBox="1"/>
          <p:nvPr/>
        </p:nvSpPr>
        <p:spPr>
          <a:xfrm>
            <a:off x="1745175" y="5962450"/>
            <a:ext cx="46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Assistant"/>
                <a:ea typeface="Assistant"/>
                <a:cs typeface="Assistant"/>
                <a:sym typeface="Assistant"/>
              </a:rPr>
              <a:t>(*) The rate varies depending on company’s situation</a:t>
            </a:r>
            <a:endParaRPr i="1"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722" name="Google Shape;722;g104619947ee_7_6"/>
          <p:cNvCxnSpPr/>
          <p:nvPr/>
        </p:nvCxnSpPr>
        <p:spPr>
          <a:xfrm>
            <a:off x="593475" y="4434175"/>
            <a:ext cx="1164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g104619947ee_7_6"/>
          <p:cNvCxnSpPr/>
          <p:nvPr/>
        </p:nvCxnSpPr>
        <p:spPr>
          <a:xfrm>
            <a:off x="8451625" y="2309750"/>
            <a:ext cx="594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g104619947ee_7_6"/>
          <p:cNvCxnSpPr/>
          <p:nvPr/>
        </p:nvCxnSpPr>
        <p:spPr>
          <a:xfrm>
            <a:off x="8441525" y="3365038"/>
            <a:ext cx="596100" cy="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g104619947ee_7_6"/>
          <p:cNvSpPr txBox="1"/>
          <p:nvPr/>
        </p:nvSpPr>
        <p:spPr>
          <a:xfrm>
            <a:off x="5677875" y="2144150"/>
            <a:ext cx="970500" cy="400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ssistant"/>
                <a:ea typeface="Assistant"/>
                <a:cs typeface="Assistant"/>
                <a:sym typeface="Assistant"/>
              </a:rPr>
              <a:t>South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26" name="Google Shape;726;g104619947ee_7_6"/>
          <p:cNvSpPr txBox="1"/>
          <p:nvPr/>
        </p:nvSpPr>
        <p:spPr>
          <a:xfrm>
            <a:off x="5677875" y="3102700"/>
            <a:ext cx="970500" cy="400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ssistant"/>
                <a:ea typeface="Assistant"/>
                <a:cs typeface="Assistant"/>
                <a:sym typeface="Assistant"/>
              </a:rPr>
              <a:t>National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27" name="Google Shape;727;g104619947ee_7_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2576" y="4863295"/>
            <a:ext cx="692400" cy="6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104619947ee_7_6"/>
          <p:cNvSpPr/>
          <p:nvPr/>
        </p:nvSpPr>
        <p:spPr>
          <a:xfrm rot="684511">
            <a:off x="10789754" y="2252669"/>
            <a:ext cx="682252" cy="1213393"/>
          </a:xfrm>
          <a:custGeom>
            <a:rect b="b" l="l" r="r" t="t"/>
            <a:pathLst>
              <a:path extrusionOk="0" h="89380" w="22586">
                <a:moveTo>
                  <a:pt x="0" y="0"/>
                </a:moveTo>
                <a:cubicBezTo>
                  <a:pt x="22774" y="19523"/>
                  <a:pt x="31660" y="68158"/>
                  <a:pt x="10460" y="89380"/>
                </a:cubicBezTo>
              </a:path>
            </a:pathLst>
          </a:cu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29" name="Google Shape;729;g104619947ee_7_6"/>
          <p:cNvSpPr txBox="1"/>
          <p:nvPr/>
        </p:nvSpPr>
        <p:spPr>
          <a:xfrm>
            <a:off x="11218700" y="2036450"/>
            <a:ext cx="101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surplus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0" name="Google Shape;730;g104619947ee_7_6"/>
          <p:cNvCxnSpPr/>
          <p:nvPr/>
        </p:nvCxnSpPr>
        <p:spPr>
          <a:xfrm>
            <a:off x="999725" y="972997"/>
            <a:ext cx="89514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1" name="Google Shape;731;g104619947ee_7_6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g104619947ee_11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718"/>
            <a:ext cx="12212222" cy="68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104619947ee_11_56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0" y="-11966"/>
            <a:ext cx="12212225" cy="686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104619947ee_11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739" name="Google Shape;739;g104619947ee_11_56"/>
          <p:cNvPicPr preferRelativeResize="0"/>
          <p:nvPr/>
        </p:nvPicPr>
        <p:blipFill rotWithShape="1">
          <a:blip r:embed="rId6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04619947ee_11_56"/>
          <p:cNvSpPr txBox="1"/>
          <p:nvPr/>
        </p:nvSpPr>
        <p:spPr>
          <a:xfrm>
            <a:off x="3089189" y="27555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g104619947ee_11_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g104619947ee_11_56"/>
          <p:cNvGrpSpPr/>
          <p:nvPr/>
        </p:nvGrpSpPr>
        <p:grpSpPr>
          <a:xfrm>
            <a:off x="11053678" y="5496075"/>
            <a:ext cx="1036908" cy="918324"/>
            <a:chOff x="10504668" y="437615"/>
            <a:chExt cx="1480451" cy="1341402"/>
          </a:xfrm>
        </p:grpSpPr>
        <p:pic>
          <p:nvPicPr>
            <p:cNvPr id="743" name="Google Shape;743;g104619947ee_11_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23987">
              <a:off x="11203094" y="1037884"/>
              <a:ext cx="713165" cy="666000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  <p:pic>
          <p:nvPicPr>
            <p:cNvPr id="744" name="Google Shape;744;g104619947ee_11_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45060">
              <a:off x="10554903" y="908933"/>
              <a:ext cx="465509" cy="434503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  <p:pic>
          <p:nvPicPr>
            <p:cNvPr id="745" name="Google Shape;745;g104619947ee_11_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332616">
              <a:off x="11158658" y="499438"/>
              <a:ext cx="400472" cy="373798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</p:grpSp>
      <p:sp>
        <p:nvSpPr>
          <p:cNvPr id="746" name="Google Shape;746;g104619947ee_11_56"/>
          <p:cNvSpPr txBox="1"/>
          <p:nvPr/>
        </p:nvSpPr>
        <p:spPr>
          <a:xfrm>
            <a:off x="769050" y="2415625"/>
            <a:ext cx="9818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34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Insufficient capability also affects the launching plan</a:t>
            </a:r>
            <a:r>
              <a:rPr b="1" i="0" lang="en-US" sz="34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34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of</a:t>
            </a:r>
            <a:r>
              <a:rPr b="1" i="0" lang="en-US" sz="34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CAN HF (New) in the North</a:t>
            </a:r>
            <a:endParaRPr b="1" i="0" sz="3400" u="none" cap="none" strike="noStrike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47" name="Google Shape;747;g104619947ee_11_56"/>
          <p:cNvPicPr preferRelativeResize="0"/>
          <p:nvPr/>
        </p:nvPicPr>
        <p:blipFill rotWithShape="1">
          <a:blip r:embed="rId8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104619947ee_11_56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descr="Text&#10;&#10;Description automatically generated" id="749" name="Google Shape;749;g104619947ee_11_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87021" y="213636"/>
            <a:ext cx="753969" cy="45725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104619947ee_11_56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751" name="Google Shape;751;g104619947ee_11_56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46e569a8a_1_1280"/>
          <p:cNvSpPr/>
          <p:nvPr/>
        </p:nvSpPr>
        <p:spPr>
          <a:xfrm>
            <a:off x="9329700" y="3558383"/>
            <a:ext cx="593700" cy="593700"/>
          </a:xfrm>
          <a:prstGeom prst="ellipse">
            <a:avLst/>
          </a:prstGeom>
          <a:solidFill>
            <a:srgbClr val="071F7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071F7F"/>
              </a:highlight>
            </a:endParaRPr>
          </a:p>
        </p:txBody>
      </p:sp>
      <p:sp>
        <p:nvSpPr>
          <p:cNvPr id="757" name="Google Shape;757;g1046e569a8a_1_1280"/>
          <p:cNvSpPr txBox="1"/>
          <p:nvPr/>
        </p:nvSpPr>
        <p:spPr>
          <a:xfrm>
            <a:off x="9329700" y="3377567"/>
            <a:ext cx="593700" cy="86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8" name="Google Shape;758;g1046e569a8a_1_1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759" name="Google Shape;759;g1046e569a8a_1_1280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4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760" name="Google Shape;760;g1046e569a8a_1_1280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9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1046e569a8a_1_12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046e569a8a_1_1280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046e569a8a_1_1280"/>
          <p:cNvSpPr txBox="1"/>
          <p:nvPr/>
        </p:nvSpPr>
        <p:spPr>
          <a:xfrm rot="-5400000">
            <a:off x="-3321085" y="2542210"/>
            <a:ext cx="72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grpSp>
        <p:nvGrpSpPr>
          <p:cNvPr id="764" name="Google Shape;764;g1046e569a8a_1_1280"/>
          <p:cNvGrpSpPr/>
          <p:nvPr/>
        </p:nvGrpSpPr>
        <p:grpSpPr>
          <a:xfrm>
            <a:off x="725657" y="121947"/>
            <a:ext cx="10446939" cy="507987"/>
            <a:chOff x="544256" y="91463"/>
            <a:chExt cx="7835400" cy="381000"/>
          </a:xfrm>
        </p:grpSpPr>
        <p:sp>
          <p:nvSpPr>
            <p:cNvPr id="765" name="Google Shape;765;g1046e569a8a_1_1280"/>
            <p:cNvSpPr txBox="1"/>
            <p:nvPr/>
          </p:nvSpPr>
          <p:spPr>
            <a:xfrm>
              <a:off x="544256" y="91463"/>
              <a:ext cx="783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</a:pPr>
              <a:r>
                <a:rPr b="1" lang="en-US" sz="2100">
                  <a:solidFill>
                    <a:srgbClr val="071F7F"/>
                  </a:solidFill>
                  <a:latin typeface="Assistant"/>
                  <a:ea typeface="Assistant"/>
                  <a:cs typeface="Assistant"/>
                  <a:sym typeface="Assistant"/>
                </a:rPr>
                <a:t>So that SP Co. needs to select the most optimal options among 3 proposed ones</a:t>
              </a:r>
              <a:endParaRPr b="1" sz="2100">
                <a:solidFill>
                  <a:srgbClr val="061B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cxnSp>
          <p:nvCxnSpPr>
            <p:cNvPr id="766" name="Google Shape;766;g1046e569a8a_1_1280"/>
            <p:cNvCxnSpPr/>
            <p:nvPr/>
          </p:nvCxnSpPr>
          <p:spPr>
            <a:xfrm>
              <a:off x="645113" y="449454"/>
              <a:ext cx="6904200" cy="1500"/>
            </a:xfrm>
            <a:prstGeom prst="straightConnector1">
              <a:avLst/>
            </a:prstGeom>
            <a:noFill/>
            <a:ln cap="flat" cmpd="sng" w="19050">
              <a:solidFill>
                <a:srgbClr val="071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67" name="Google Shape;767;g1046e569a8a_1_1280"/>
          <p:cNvGrpSpPr/>
          <p:nvPr/>
        </p:nvGrpSpPr>
        <p:grpSpPr>
          <a:xfrm>
            <a:off x="935710" y="1344841"/>
            <a:ext cx="6094481" cy="1046374"/>
            <a:chOff x="701800" y="780050"/>
            <a:chExt cx="4570975" cy="784800"/>
          </a:xfrm>
        </p:grpSpPr>
        <p:sp>
          <p:nvSpPr>
            <p:cNvPr id="768" name="Google Shape;768;g1046e569a8a_1_1280"/>
            <p:cNvSpPr txBox="1"/>
            <p:nvPr/>
          </p:nvSpPr>
          <p:spPr>
            <a:xfrm>
              <a:off x="701800" y="780050"/>
              <a:ext cx="646500" cy="7848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2580000" dist="57150">
                <a:srgbClr val="000000">
                  <a:alpha val="85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600">
                  <a:solidFill>
                    <a:srgbClr val="074AE3"/>
                  </a:solidFill>
                  <a:latin typeface="Assistant"/>
                  <a:ea typeface="Assistant"/>
                  <a:cs typeface="Assistant"/>
                  <a:sym typeface="Assistant"/>
                </a:rPr>
                <a:t>1</a:t>
              </a:r>
              <a:endParaRPr b="1" sz="9600">
                <a:solidFill>
                  <a:srgbClr val="074AE3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69" name="Google Shape;769;g1046e569a8a_1_1280"/>
            <p:cNvSpPr txBox="1"/>
            <p:nvPr/>
          </p:nvSpPr>
          <p:spPr>
            <a:xfrm>
              <a:off x="1390475" y="832850"/>
              <a:ext cx="3882300" cy="6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Use </a:t>
              </a:r>
              <a:r>
                <a:rPr b="1" i="0" lang="en-US" sz="1600" u="none" cap="none" strike="noStrike">
                  <a:latin typeface="Assistant"/>
                  <a:ea typeface="Assistant"/>
                  <a:cs typeface="Assistant"/>
                  <a:sym typeface="Assistant"/>
                </a:rPr>
                <a:t>Primary Transportation</a:t>
              </a:r>
              <a:r>
                <a:rPr b="0" i="0" lang="en-US" sz="1600" u="none" cap="none" strike="noStrike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to spare more capacity</a:t>
              </a:r>
              <a:r>
                <a:rPr b="0" i="0" lang="en-US" sz="1600" u="none" cap="none" strike="noStrike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:</a:t>
              </a:r>
              <a:endParaRPr b="0" i="0" sz="1600" u="none" cap="none" strike="noStrike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600"/>
                <a:buFont typeface="Assistant"/>
                <a:buChar char="●"/>
              </a:pPr>
              <a:r>
                <a:rPr b="0" i="0" lang="en-US" sz="1600" u="none" cap="none" strike="noStrike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CAN HF New:  South →  North </a:t>
              </a:r>
              <a:endParaRPr b="0" i="0" sz="1600" u="none" cap="none" strike="noStrike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600"/>
                <a:buFont typeface="Assistant"/>
                <a:buChar char="●"/>
              </a:pPr>
              <a:r>
                <a:rPr b="0" i="0" lang="en-US" sz="1600" u="none" cap="none" strike="noStrike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CAN CF: North →  South</a:t>
              </a:r>
              <a:endParaRPr b="0" i="0" sz="1300" u="none" cap="none" strike="noStrike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770" name="Google Shape;770;g1046e569a8a_1_1280"/>
          <p:cNvGrpSpPr/>
          <p:nvPr/>
        </p:nvGrpSpPr>
        <p:grpSpPr>
          <a:xfrm>
            <a:off x="935710" y="2919641"/>
            <a:ext cx="6316075" cy="1046374"/>
            <a:chOff x="701800" y="780050"/>
            <a:chExt cx="4737175" cy="784800"/>
          </a:xfrm>
        </p:grpSpPr>
        <p:sp>
          <p:nvSpPr>
            <p:cNvPr id="771" name="Google Shape;771;g1046e569a8a_1_1280"/>
            <p:cNvSpPr txBox="1"/>
            <p:nvPr/>
          </p:nvSpPr>
          <p:spPr>
            <a:xfrm>
              <a:off x="701800" y="780050"/>
              <a:ext cx="646500" cy="7848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2580000" dist="57150">
                <a:srgbClr val="000000">
                  <a:alpha val="85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600">
                  <a:solidFill>
                    <a:srgbClr val="074AE3"/>
                  </a:solidFill>
                  <a:latin typeface="Assistant"/>
                  <a:ea typeface="Assistant"/>
                  <a:cs typeface="Assistant"/>
                  <a:sym typeface="Assistant"/>
                </a:rPr>
                <a:t>2</a:t>
              </a:r>
              <a:endParaRPr b="1" sz="9600">
                <a:solidFill>
                  <a:srgbClr val="074AE3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72" name="Google Shape;772;g1046e569a8a_1_1280"/>
            <p:cNvSpPr txBox="1"/>
            <p:nvPr/>
          </p:nvSpPr>
          <p:spPr>
            <a:xfrm>
              <a:off x="1390475" y="832850"/>
              <a:ext cx="4048500" cy="6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Hire a </a:t>
              </a:r>
              <a:r>
                <a:rPr b="1" lang="en-US" sz="1600">
                  <a:latin typeface="Assistant"/>
                  <a:ea typeface="Assistant"/>
                  <a:cs typeface="Assistant"/>
                  <a:sym typeface="Assistant"/>
                </a:rPr>
                <a:t>Co-packing service</a:t>
              </a: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 for CAN HF (New) </a:t>
              </a:r>
              <a:r>
                <a:rPr b="1" lang="en-US" sz="1600">
                  <a:latin typeface="Assistant"/>
                  <a:ea typeface="Assistant"/>
                  <a:cs typeface="Assistant"/>
                  <a:sym typeface="Assistant"/>
                </a:rPr>
                <a:t>in the North</a:t>
              </a: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:</a:t>
              </a:r>
              <a:endParaRPr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600"/>
                <a:buFont typeface="Assistant"/>
                <a:buChar char="●"/>
              </a:pP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Co-packing fee:  22,000 VND/Rcs</a:t>
              </a:r>
              <a:endParaRPr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600"/>
                <a:buFont typeface="Assistant"/>
                <a:buChar char="●"/>
              </a:pP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Transportation Co-packer → Warehouse: 1,000 VND/rcs </a:t>
              </a:r>
              <a:endParaRPr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773" name="Google Shape;773;g1046e569a8a_1_1280"/>
          <p:cNvGrpSpPr/>
          <p:nvPr/>
        </p:nvGrpSpPr>
        <p:grpSpPr>
          <a:xfrm>
            <a:off x="935710" y="4494441"/>
            <a:ext cx="6094481" cy="1046374"/>
            <a:chOff x="701800" y="780050"/>
            <a:chExt cx="4570975" cy="784800"/>
          </a:xfrm>
        </p:grpSpPr>
        <p:sp>
          <p:nvSpPr>
            <p:cNvPr id="774" name="Google Shape;774;g1046e569a8a_1_1280"/>
            <p:cNvSpPr txBox="1"/>
            <p:nvPr/>
          </p:nvSpPr>
          <p:spPr>
            <a:xfrm>
              <a:off x="701800" y="780050"/>
              <a:ext cx="646500" cy="78480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r="2580000" dist="57150">
                <a:srgbClr val="000000">
                  <a:alpha val="85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600">
                  <a:solidFill>
                    <a:srgbClr val="074AE3"/>
                  </a:solidFill>
                  <a:latin typeface="Assistant"/>
                  <a:ea typeface="Assistant"/>
                  <a:cs typeface="Assistant"/>
                  <a:sym typeface="Assistant"/>
                </a:rPr>
                <a:t>3</a:t>
              </a:r>
              <a:endParaRPr b="1" sz="9600">
                <a:solidFill>
                  <a:srgbClr val="074AE3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75" name="Google Shape;775;g1046e569a8a_1_1280"/>
            <p:cNvSpPr txBox="1"/>
            <p:nvPr/>
          </p:nvSpPr>
          <p:spPr>
            <a:xfrm>
              <a:off x="1390475" y="832850"/>
              <a:ext cx="3882300" cy="67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Assistant"/>
                  <a:ea typeface="Assistant"/>
                  <a:cs typeface="Assistant"/>
                  <a:sym typeface="Assistant"/>
                </a:rPr>
                <a:t>Upgrade production capacity</a:t>
              </a: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 in the North by 67%</a:t>
              </a:r>
              <a:endParaRPr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600"/>
                <a:buFont typeface="Assistant"/>
                <a:buChar char="●"/>
              </a:pP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Initial investment: $1 Million(70% CAPEX &amp; 30% OPEX)</a:t>
              </a:r>
              <a:endParaRPr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600"/>
                <a:buFont typeface="Assistant"/>
                <a:buChar char="●"/>
              </a:pP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Maintenance cost/ year: 2.5% CAPEX</a:t>
              </a:r>
              <a:endParaRPr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600"/>
                <a:buFont typeface="Assistant"/>
                <a:buChar char="●"/>
              </a:pPr>
              <a:r>
                <a:rPr lang="en-US" sz="1600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Useful life cycle: 7 years</a:t>
              </a:r>
              <a:endParaRPr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776" name="Google Shape;776;g1046e569a8a_1_1280"/>
          <p:cNvGrpSpPr/>
          <p:nvPr/>
        </p:nvGrpSpPr>
        <p:grpSpPr>
          <a:xfrm>
            <a:off x="7264252" y="1408081"/>
            <a:ext cx="301592" cy="4333892"/>
            <a:chOff x="5448325" y="1056088"/>
            <a:chExt cx="226200" cy="3250500"/>
          </a:xfrm>
        </p:grpSpPr>
        <p:cxnSp>
          <p:nvCxnSpPr>
            <p:cNvPr id="777" name="Google Shape;777;g1046e569a8a_1_1280"/>
            <p:cNvCxnSpPr/>
            <p:nvPr/>
          </p:nvCxnSpPr>
          <p:spPr>
            <a:xfrm>
              <a:off x="5598325" y="1056088"/>
              <a:ext cx="0" cy="3250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778" name="Google Shape;778;g1046e569a8a_1_1280"/>
            <p:cNvSpPr/>
            <p:nvPr/>
          </p:nvSpPr>
          <p:spPr>
            <a:xfrm rot="-5400000">
              <a:off x="5430625" y="2568238"/>
              <a:ext cx="261600" cy="226200"/>
            </a:xfrm>
            <a:prstGeom prst="triangle">
              <a:avLst>
                <a:gd fmla="val 50000" name="adj"/>
              </a:avLst>
            </a:prstGeom>
            <a:solidFill>
              <a:srgbClr val="0070C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g1046e569a8a_1_1280"/>
          <p:cNvSpPr txBox="1"/>
          <p:nvPr/>
        </p:nvSpPr>
        <p:spPr>
          <a:xfrm>
            <a:off x="7800100" y="1775667"/>
            <a:ext cx="39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71F7F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Criteria to Choose</a:t>
            </a:r>
            <a:endParaRPr b="1" sz="2400">
              <a:solidFill>
                <a:srgbClr val="071F7F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780" name="Google Shape;780;g1046e569a8a_1_1280"/>
          <p:cNvGrpSpPr/>
          <p:nvPr/>
        </p:nvGrpSpPr>
        <p:grpSpPr>
          <a:xfrm>
            <a:off x="8153696" y="2594402"/>
            <a:ext cx="3374482" cy="857345"/>
            <a:chOff x="6115425" y="1945850"/>
            <a:chExt cx="2530925" cy="643025"/>
          </a:xfrm>
        </p:grpSpPr>
        <p:pic>
          <p:nvPicPr>
            <p:cNvPr id="781" name="Google Shape;781;g1046e569a8a_1_128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15425" y="1945850"/>
              <a:ext cx="625900" cy="625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g1046e569a8a_1_1280"/>
            <p:cNvSpPr txBox="1"/>
            <p:nvPr/>
          </p:nvSpPr>
          <p:spPr>
            <a:xfrm>
              <a:off x="6831050" y="1965475"/>
              <a:ext cx="18153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Assistant"/>
                  <a:ea typeface="Assistant"/>
                  <a:cs typeface="Assistant"/>
                  <a:sym typeface="Assistant"/>
                </a:rPr>
                <a:t>Highest Long-term Profitability</a:t>
              </a:r>
              <a:endParaRPr b="1" sz="19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783" name="Google Shape;783;g1046e569a8a_1_1280"/>
          <p:cNvGrpSpPr/>
          <p:nvPr/>
        </p:nvGrpSpPr>
        <p:grpSpPr>
          <a:xfrm>
            <a:off x="8203556" y="4213747"/>
            <a:ext cx="3324622" cy="987859"/>
            <a:chOff x="6152821" y="3084188"/>
            <a:chExt cx="2493529" cy="740913"/>
          </a:xfrm>
        </p:grpSpPr>
        <p:sp>
          <p:nvSpPr>
            <p:cNvPr id="784" name="Google Shape;784;g1046e569a8a_1_1280"/>
            <p:cNvSpPr txBox="1"/>
            <p:nvPr/>
          </p:nvSpPr>
          <p:spPr>
            <a:xfrm>
              <a:off x="6831050" y="3201700"/>
              <a:ext cx="1815300" cy="6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Assistant"/>
                  <a:ea typeface="Assistant"/>
                  <a:cs typeface="Assistant"/>
                  <a:sym typeface="Assistant"/>
                </a:rPr>
                <a:t>The Most C</a:t>
              </a:r>
              <a:r>
                <a:rPr b="1" lang="en-US" sz="1900">
                  <a:latin typeface="Assistant"/>
                  <a:ea typeface="Assistant"/>
                  <a:cs typeface="Assistant"/>
                  <a:sym typeface="Assistant"/>
                </a:rPr>
                <a:t>ontrollable Risks</a:t>
              </a:r>
              <a:endParaRPr b="1" sz="19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pic>
          <p:nvPicPr>
            <p:cNvPr id="785" name="Google Shape;785;g1046e569a8a_1_1280"/>
            <p:cNvPicPr preferRelativeResize="0"/>
            <p:nvPr/>
          </p:nvPicPr>
          <p:blipFill rotWithShape="1">
            <a:blip r:embed="rId9">
              <a:alphaModFix/>
            </a:blip>
            <a:srcRect b="13699" l="0" r="0" t="-13700"/>
            <a:stretch/>
          </p:blipFill>
          <p:spPr>
            <a:xfrm>
              <a:off x="6152821" y="3084187"/>
              <a:ext cx="635225" cy="635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g1046e569a8a_1_1280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7" name="Google Shape;787;g1046e569a8a_1_1280"/>
          <p:cNvPicPr preferRelativeResize="0"/>
          <p:nvPr/>
        </p:nvPicPr>
        <p:blipFill rotWithShape="1">
          <a:blip r:embed="rId10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1046e569a8a_1_1280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789" name="Google Shape;789;g1046e569a8a_1_1280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g1046e569a8a_1_1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795" name="Google Shape;795;g1046e569a8a_1_1315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4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796" name="Google Shape;796;g1046e569a8a_1_1315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9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1046e569a8a_1_1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1046e569a8a_1_1315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1046e569a8a_1_1315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9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1046e569a8a_1_1315"/>
          <p:cNvSpPr txBox="1"/>
          <p:nvPr/>
        </p:nvSpPr>
        <p:spPr>
          <a:xfrm rot="-5400000">
            <a:off x="-3321085" y="2542210"/>
            <a:ext cx="72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</a:t>
            </a:r>
            <a:r>
              <a:rPr lang="en-US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g1046e569a8a_1_1315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802" name="Google Shape;802;g1046e569a8a_1_1315"/>
          <p:cNvGrpSpPr/>
          <p:nvPr/>
        </p:nvGrpSpPr>
        <p:grpSpPr>
          <a:xfrm>
            <a:off x="725657" y="121947"/>
            <a:ext cx="10446939" cy="507987"/>
            <a:chOff x="544256" y="91463"/>
            <a:chExt cx="7835400" cy="381000"/>
          </a:xfrm>
        </p:grpSpPr>
        <p:sp>
          <p:nvSpPr>
            <p:cNvPr id="803" name="Google Shape;803;g1046e569a8a_1_1315"/>
            <p:cNvSpPr txBox="1"/>
            <p:nvPr/>
          </p:nvSpPr>
          <p:spPr>
            <a:xfrm>
              <a:off x="544256" y="91463"/>
              <a:ext cx="783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</a:pPr>
              <a:r>
                <a:rPr b="1" lang="en-US" sz="2100">
                  <a:solidFill>
                    <a:srgbClr val="061B66"/>
                  </a:solidFill>
                  <a:latin typeface="Assistant"/>
                  <a:ea typeface="Assistant"/>
                  <a:cs typeface="Assistant"/>
                  <a:sym typeface="Assistant"/>
                </a:rPr>
                <a:t>Option 3 is the best option regarding PROFITABILITY in 7-year period</a:t>
              </a:r>
              <a:endParaRPr b="1" sz="2100">
                <a:solidFill>
                  <a:srgbClr val="061B66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cxnSp>
          <p:nvCxnSpPr>
            <p:cNvPr id="804" name="Google Shape;804;g1046e569a8a_1_1315"/>
            <p:cNvCxnSpPr/>
            <p:nvPr/>
          </p:nvCxnSpPr>
          <p:spPr>
            <a:xfrm flipH="1" rot="10800000">
              <a:off x="645113" y="443154"/>
              <a:ext cx="5931000" cy="6300"/>
            </a:xfrm>
            <a:prstGeom prst="straightConnector1">
              <a:avLst/>
            </a:prstGeom>
            <a:noFill/>
            <a:ln cap="flat" cmpd="sng" w="19050">
              <a:solidFill>
                <a:srgbClr val="071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05" name="Google Shape;805;g1046e569a8a_1_1315"/>
          <p:cNvGrpSpPr/>
          <p:nvPr/>
        </p:nvGrpSpPr>
        <p:grpSpPr>
          <a:xfrm>
            <a:off x="1723757" y="5997890"/>
            <a:ext cx="6493075" cy="477188"/>
            <a:chOff x="1292850" y="4422328"/>
            <a:chExt cx="4869928" cy="357900"/>
          </a:xfrm>
        </p:grpSpPr>
        <p:sp>
          <p:nvSpPr>
            <p:cNvPr id="806" name="Google Shape;806;g1046e569a8a_1_1315"/>
            <p:cNvSpPr txBox="1"/>
            <p:nvPr/>
          </p:nvSpPr>
          <p:spPr>
            <a:xfrm>
              <a:off x="1677478" y="4422328"/>
              <a:ext cx="44853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Assistant"/>
                  <a:ea typeface="Assistant"/>
                  <a:cs typeface="Assistant"/>
                  <a:sym typeface="Assistant"/>
                </a:rPr>
                <a:t>Option 3</a:t>
              </a:r>
              <a:r>
                <a:rPr lang="en-US" sz="1900">
                  <a:latin typeface="Assistant"/>
                  <a:ea typeface="Assistant"/>
                  <a:cs typeface="Assistant"/>
                  <a:sym typeface="Assistant"/>
                </a:rPr>
                <a:t> yields the</a:t>
              </a:r>
              <a:r>
                <a:rPr lang="en-US" sz="1900">
                  <a:solidFill>
                    <a:srgbClr val="0741D0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lang="en-US" sz="1900">
                  <a:solidFill>
                    <a:srgbClr val="0741D0"/>
                  </a:solidFill>
                  <a:latin typeface="Assistant"/>
                  <a:ea typeface="Assistant"/>
                  <a:cs typeface="Assistant"/>
                  <a:sym typeface="Assistant"/>
                </a:rPr>
                <a:t>greatest profit </a:t>
              </a:r>
              <a:r>
                <a:rPr lang="en-US" sz="19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in</a:t>
              </a:r>
              <a:r>
                <a:rPr b="1" lang="en-US" sz="1900">
                  <a:solidFill>
                    <a:srgbClr val="0741D0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lang="en-US" sz="1900">
                  <a:solidFill>
                    <a:srgbClr val="061D70"/>
                  </a:solidFill>
                  <a:latin typeface="Assistant"/>
                  <a:ea typeface="Assistant"/>
                  <a:cs typeface="Assistant"/>
                  <a:sym typeface="Assistant"/>
                </a:rPr>
                <a:t>7-year period</a:t>
              </a:r>
              <a:endParaRPr b="1" sz="1900">
                <a:solidFill>
                  <a:srgbClr val="061D7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07" name="Google Shape;807;g1046e569a8a_1_1315"/>
            <p:cNvSpPr/>
            <p:nvPr/>
          </p:nvSpPr>
          <p:spPr>
            <a:xfrm rot="5400000">
              <a:off x="1324050" y="4421061"/>
              <a:ext cx="314400" cy="376800"/>
            </a:xfrm>
            <a:prstGeom prst="upArrow">
              <a:avLst>
                <a:gd fmla="val 50000" name="adj1"/>
                <a:gd fmla="val 51944" name="adj2"/>
              </a:avLst>
            </a:prstGeom>
            <a:solidFill>
              <a:srgbClr val="071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g1046e569a8a_1_1315"/>
          <p:cNvGrpSpPr/>
          <p:nvPr/>
        </p:nvGrpSpPr>
        <p:grpSpPr>
          <a:xfrm>
            <a:off x="991075" y="653451"/>
            <a:ext cx="7855603" cy="5320934"/>
            <a:chOff x="749925" y="476375"/>
            <a:chExt cx="5891849" cy="3990800"/>
          </a:xfrm>
        </p:grpSpPr>
        <p:pic>
          <p:nvPicPr>
            <p:cNvPr id="809" name="Google Shape;809;g1046e569a8a_1_13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9925" y="476375"/>
              <a:ext cx="5891849" cy="399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g1046e569a8a_1_1315"/>
            <p:cNvSpPr/>
            <p:nvPr/>
          </p:nvSpPr>
          <p:spPr>
            <a:xfrm>
              <a:off x="5697650" y="4079850"/>
              <a:ext cx="867900" cy="384900"/>
            </a:xfrm>
            <a:prstGeom prst="rect">
              <a:avLst/>
            </a:prstGeom>
            <a:noFill/>
            <a:ln cap="flat" cmpd="sng" w="19050">
              <a:solidFill>
                <a:srgbClr val="A72A1E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g1046e569a8a_1_1315"/>
          <p:cNvSpPr txBox="1"/>
          <p:nvPr/>
        </p:nvSpPr>
        <p:spPr>
          <a:xfrm>
            <a:off x="9244275" y="5461975"/>
            <a:ext cx="284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Assistant"/>
                <a:ea typeface="Assistant"/>
                <a:cs typeface="Assistant"/>
                <a:sym typeface="Assistant"/>
              </a:rPr>
              <a:t>Sales in million</a:t>
            </a:r>
            <a:endParaRPr i="1"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Assistant"/>
                <a:ea typeface="Assistant"/>
                <a:cs typeface="Assistant"/>
                <a:sym typeface="Assistant"/>
              </a:rPr>
              <a:t>(*) </a:t>
            </a:r>
            <a:r>
              <a:rPr i="1" lang="en-US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Revenue is estimated by forecasted sales demand of 3 products and  </a:t>
            </a:r>
            <a:endParaRPr i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equal assumed selling price</a:t>
            </a:r>
            <a:endParaRPr i="1"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Assistant"/>
                <a:ea typeface="Assistant"/>
                <a:cs typeface="Assistant"/>
                <a:sym typeface="Assistant"/>
              </a:rPr>
              <a:t>(**) COGS is sum of COGS of 3 products</a:t>
            </a:r>
            <a:endParaRPr i="1"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12" name="Google Shape;812;g1046e569a8a_1_1315"/>
          <p:cNvSpPr/>
          <p:nvPr/>
        </p:nvSpPr>
        <p:spPr>
          <a:xfrm>
            <a:off x="8756567" y="2268200"/>
            <a:ext cx="386100" cy="272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461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1046e569a8a_1_1315"/>
          <p:cNvSpPr txBox="1"/>
          <p:nvPr/>
        </p:nvSpPr>
        <p:spPr>
          <a:xfrm>
            <a:off x="9203400" y="2372833"/>
            <a:ext cx="29643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Regarding Cost Structure</a:t>
            </a:r>
            <a:endParaRPr sz="19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Assistant"/>
              <a:buChar char="●"/>
            </a:pP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Option 3 does not bear </a:t>
            </a:r>
            <a:r>
              <a:rPr b="1" lang="en-US" sz="1500">
                <a:latin typeface="Assistant"/>
                <a:ea typeface="Assistant"/>
                <a:cs typeface="Assistant"/>
                <a:sym typeface="Assistant"/>
              </a:rPr>
              <a:t>high primary cost</a:t>
            </a: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 &amp; not face the trade-off of CAN CF sales compared to Option 1</a:t>
            </a:r>
            <a:endParaRPr sz="15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Assistant"/>
              <a:buChar char="●"/>
            </a:pP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Option 3 has </a:t>
            </a:r>
            <a:r>
              <a:rPr b="1" lang="en-US" sz="1500">
                <a:latin typeface="Assistant"/>
                <a:ea typeface="Assistant"/>
                <a:cs typeface="Assistant"/>
                <a:sym typeface="Assistant"/>
              </a:rPr>
              <a:t>lower variable manufacturing cost</a:t>
            </a:r>
            <a:r>
              <a:rPr b="1"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(without packing fee) compared to Option 2</a:t>
            </a:r>
            <a:endParaRPr sz="15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14" name="Google Shape;814;g1046e569a8a_1_1315"/>
          <p:cNvSpPr txBox="1"/>
          <p:nvPr/>
        </p:nvSpPr>
        <p:spPr>
          <a:xfrm>
            <a:off x="6528934" y="3342728"/>
            <a:ext cx="9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(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g1046e569a8a_1_1315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g1046e569a8a_1_13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80265" y="3642700"/>
            <a:ext cx="2571759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g1046e569a8a_1_1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822" name="Google Shape;822;g1046e569a8a_1_1338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4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823" name="Google Shape;823;g1046e569a8a_1_1338"/>
          <p:cNvPicPr preferRelativeResize="0"/>
          <p:nvPr/>
        </p:nvPicPr>
        <p:blipFill rotWithShape="1">
          <a:blip r:embed="rId5">
            <a:alphaModFix/>
          </a:blip>
          <a:srcRect b="29730" l="12540" r="14210" t="35370"/>
          <a:stretch/>
        </p:blipFill>
        <p:spPr>
          <a:xfrm>
            <a:off x="10659678" y="167450"/>
            <a:ext cx="970549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1046e569a8a_1_13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1046e569a8a_1_1338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1046e569a8a_1_1338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1046e569a8a_1_1338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28" name="Google Shape;828;g1046e569a8a_1_1338"/>
          <p:cNvSpPr txBox="1"/>
          <p:nvPr/>
        </p:nvSpPr>
        <p:spPr>
          <a:xfrm>
            <a:off x="735025" y="74800"/>
            <a:ext cx="95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61B66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Besides, downside risks should be mitigated </a:t>
            </a:r>
            <a:endParaRPr b="1" sz="2100">
              <a:solidFill>
                <a:srgbClr val="061B66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61B66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due to its dual effect on the profitability</a:t>
            </a:r>
            <a:endParaRPr b="1" sz="2100">
              <a:solidFill>
                <a:srgbClr val="071F7F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829" name="Google Shape;829;g1046e569a8a_1_1338"/>
          <p:cNvCxnSpPr/>
          <p:nvPr/>
        </p:nvCxnSpPr>
        <p:spPr>
          <a:xfrm>
            <a:off x="860150" y="904072"/>
            <a:ext cx="52065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830" name="Google Shape;830;g1046e569a8a_1_1338"/>
          <p:cNvGraphicFramePr/>
          <p:nvPr/>
        </p:nvGraphicFramePr>
        <p:xfrm>
          <a:off x="1778000" y="104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{133553DC-C253-4EE9-9ADF-77FA675882BE}</a:tableStyleId>
              </a:tblPr>
              <a:tblGrid>
                <a:gridCol w="1491925"/>
                <a:gridCol w="2452625"/>
                <a:gridCol w="2637375"/>
                <a:gridCol w="2442500"/>
              </a:tblGrid>
              <a:tr h="52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rgbClr val="071F7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           Option 1</a:t>
                      </a:r>
                      <a:endParaRPr b="1" sz="2100">
                        <a:solidFill>
                          <a:srgbClr val="071F7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rgbClr val="071F7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            Option 2</a:t>
                      </a:r>
                      <a:endParaRPr b="1" sz="2100">
                        <a:solidFill>
                          <a:srgbClr val="071F7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rgbClr val="071F7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        Option 3</a:t>
                      </a:r>
                      <a:endParaRPr b="1" sz="2100">
                        <a:solidFill>
                          <a:srgbClr val="071F7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4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074AE3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Potential Risk</a:t>
                      </a:r>
                      <a:endParaRPr b="1" sz="1600">
                        <a:solidFill>
                          <a:srgbClr val="074AE3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Untimely Supply</a:t>
                      </a:r>
                      <a:endParaRPr b="1" sz="16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Additional Fee Charged</a:t>
                      </a:r>
                      <a:endParaRPr b="1" sz="16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Failed Sales Goals</a:t>
                      </a:r>
                      <a:endParaRPr b="1" sz="16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2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Emerging risks during </a:t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trans. process such as burning,   damaging, attacking</a:t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Over 80%</a:t>
                      </a: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CAN HF New is transported by sea way -&gt; extreme weather barriers</a:t>
                      </a:r>
                      <a:endParaRPr sz="19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Co-packing third parties increases their service fee</a:t>
                      </a:r>
                      <a:endParaRPr sz="19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Actual sales demand does not meet sales demand forecast</a:t>
                      </a:r>
                      <a:endParaRPr sz="19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074AE3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Consequence</a:t>
                      </a:r>
                      <a:endParaRPr b="1" sz="1600">
                        <a:solidFill>
                          <a:srgbClr val="074AE3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Transport delay can lead to untimely supply &amp; lose market share</a:t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Reduce profit margin or lose price competitive advantage</a:t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Reduce return rate or </a:t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make loss</a:t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Difficult to control due to objective problems</a:t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Difficult to control due to objective problems</a:t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Can be controlled through re-planning initial investment</a:t>
                      </a:r>
                      <a:endParaRPr sz="15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1" name="Google Shape;831;g1046e569a8a_1_1338"/>
          <p:cNvGrpSpPr/>
          <p:nvPr/>
        </p:nvGrpSpPr>
        <p:grpSpPr>
          <a:xfrm>
            <a:off x="3635433" y="4905067"/>
            <a:ext cx="6858000" cy="569400"/>
            <a:chOff x="3635433" y="4600267"/>
            <a:chExt cx="6858000" cy="569400"/>
          </a:xfrm>
        </p:grpSpPr>
        <p:cxnSp>
          <p:nvCxnSpPr>
            <p:cNvPr id="832" name="Google Shape;832;g1046e569a8a_1_1338"/>
            <p:cNvCxnSpPr/>
            <p:nvPr/>
          </p:nvCxnSpPr>
          <p:spPr>
            <a:xfrm>
              <a:off x="3635433" y="4887667"/>
              <a:ext cx="6858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833" name="Google Shape;833;g1046e569a8a_1_1338"/>
            <p:cNvSpPr txBox="1"/>
            <p:nvPr/>
          </p:nvSpPr>
          <p:spPr>
            <a:xfrm>
              <a:off x="6228600" y="4600267"/>
              <a:ext cx="1563600" cy="56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A72A1E"/>
                  </a:solidFill>
                  <a:latin typeface="Assistant"/>
                  <a:ea typeface="Assistant"/>
                  <a:cs typeface="Assistant"/>
                  <a:sym typeface="Assistant"/>
                </a:rPr>
                <a:t>Evaluation</a:t>
              </a:r>
              <a:endParaRPr b="1" sz="21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834" name="Google Shape;834;g1046e569a8a_1_1338"/>
          <p:cNvGrpSpPr/>
          <p:nvPr/>
        </p:nvGrpSpPr>
        <p:grpSpPr>
          <a:xfrm>
            <a:off x="3389200" y="1603333"/>
            <a:ext cx="7120700" cy="0"/>
            <a:chOff x="3389200" y="1603333"/>
            <a:chExt cx="7120700" cy="0"/>
          </a:xfrm>
        </p:grpSpPr>
        <p:cxnSp>
          <p:nvCxnSpPr>
            <p:cNvPr id="835" name="Google Shape;835;g1046e569a8a_1_1338"/>
            <p:cNvCxnSpPr/>
            <p:nvPr/>
          </p:nvCxnSpPr>
          <p:spPr>
            <a:xfrm>
              <a:off x="3389200" y="1603333"/>
              <a:ext cx="214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6" name="Google Shape;836;g1046e569a8a_1_1338"/>
            <p:cNvCxnSpPr/>
            <p:nvPr/>
          </p:nvCxnSpPr>
          <p:spPr>
            <a:xfrm>
              <a:off x="5827600" y="1603333"/>
              <a:ext cx="214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7" name="Google Shape;837;g1046e569a8a_1_1338"/>
            <p:cNvCxnSpPr/>
            <p:nvPr/>
          </p:nvCxnSpPr>
          <p:spPr>
            <a:xfrm>
              <a:off x="8367600" y="1603333"/>
              <a:ext cx="214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8" name="Google Shape;838;g1046e569a8a_1_1338"/>
          <p:cNvGrpSpPr/>
          <p:nvPr/>
        </p:nvGrpSpPr>
        <p:grpSpPr>
          <a:xfrm>
            <a:off x="3963782" y="5972490"/>
            <a:ext cx="5980250" cy="477188"/>
            <a:chOff x="1677478" y="4422328"/>
            <a:chExt cx="4485300" cy="357900"/>
          </a:xfrm>
        </p:grpSpPr>
        <p:sp>
          <p:nvSpPr>
            <p:cNvPr id="839" name="Google Shape;839;g1046e569a8a_1_1338"/>
            <p:cNvSpPr txBox="1"/>
            <p:nvPr/>
          </p:nvSpPr>
          <p:spPr>
            <a:xfrm>
              <a:off x="1677478" y="4422328"/>
              <a:ext cx="44853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latin typeface="Assistant"/>
                  <a:ea typeface="Assistant"/>
                  <a:cs typeface="Assistant"/>
                  <a:sym typeface="Assistant"/>
                </a:rPr>
                <a:t>Option 3 has the most </a:t>
              </a:r>
              <a:r>
                <a:rPr b="1" lang="en-US" sz="1900">
                  <a:solidFill>
                    <a:srgbClr val="071F7F"/>
                  </a:solidFill>
                  <a:latin typeface="Assistant"/>
                  <a:ea typeface="Assistant"/>
                  <a:cs typeface="Assistant"/>
                  <a:sym typeface="Assistant"/>
                </a:rPr>
                <a:t>manageable risks</a:t>
              </a:r>
              <a:endParaRPr b="1" sz="19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40" name="Google Shape;840;g1046e569a8a_1_1338"/>
            <p:cNvSpPr/>
            <p:nvPr/>
          </p:nvSpPr>
          <p:spPr>
            <a:xfrm rot="5400000">
              <a:off x="1895564" y="4421061"/>
              <a:ext cx="314400" cy="376800"/>
            </a:xfrm>
            <a:prstGeom prst="upArrow">
              <a:avLst>
                <a:gd fmla="val 50000" name="adj1"/>
                <a:gd fmla="val 51944" name="adj2"/>
              </a:avLst>
            </a:prstGeom>
            <a:solidFill>
              <a:srgbClr val="071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g1046e569a8a_1_1338"/>
          <p:cNvGrpSpPr/>
          <p:nvPr/>
        </p:nvGrpSpPr>
        <p:grpSpPr>
          <a:xfrm>
            <a:off x="3389200" y="4117933"/>
            <a:ext cx="7120700" cy="0"/>
            <a:chOff x="3389200" y="1603333"/>
            <a:chExt cx="7120700" cy="0"/>
          </a:xfrm>
        </p:grpSpPr>
        <p:cxnSp>
          <p:nvCxnSpPr>
            <p:cNvPr id="842" name="Google Shape;842;g1046e569a8a_1_1338"/>
            <p:cNvCxnSpPr/>
            <p:nvPr/>
          </p:nvCxnSpPr>
          <p:spPr>
            <a:xfrm>
              <a:off x="3389200" y="1603333"/>
              <a:ext cx="214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3" name="Google Shape;843;g1046e569a8a_1_1338"/>
            <p:cNvCxnSpPr/>
            <p:nvPr/>
          </p:nvCxnSpPr>
          <p:spPr>
            <a:xfrm>
              <a:off x="5827600" y="1603333"/>
              <a:ext cx="214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4" name="Google Shape;844;g1046e569a8a_1_1338"/>
            <p:cNvCxnSpPr/>
            <p:nvPr/>
          </p:nvCxnSpPr>
          <p:spPr>
            <a:xfrm>
              <a:off x="8367600" y="1603333"/>
              <a:ext cx="214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5" name="Google Shape;845;g1046e569a8a_1_1338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17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1046e569a8a_1_1338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g104619947ee_11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852" name="Google Shape;852;g104619947ee_11_152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104619947ee_11_152"/>
          <p:cNvSpPr txBox="1"/>
          <p:nvPr/>
        </p:nvSpPr>
        <p:spPr>
          <a:xfrm>
            <a:off x="3012989" y="26031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854" name="Google Shape;854;g104619947ee_11_152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04619947ee_11_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104619947ee_11_152"/>
          <p:cNvSpPr txBox="1"/>
          <p:nvPr/>
        </p:nvSpPr>
        <p:spPr>
          <a:xfrm>
            <a:off x="801526" y="126350"/>
            <a:ext cx="946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61B66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To solve the aforementioned risk of falling demand for option 3, </a:t>
            </a:r>
            <a:endParaRPr b="1" sz="2100">
              <a:solidFill>
                <a:srgbClr val="061B66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61B66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SP Co. can consider minimizing the production capacity</a:t>
            </a:r>
            <a:endParaRPr b="1" i="0" sz="2100" u="none" cap="none" strike="noStrike">
              <a:solidFill>
                <a:srgbClr val="061B66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57" name="Google Shape;857;g104619947ee_11_152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104619947ee_11_152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6856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104619947ee_11_152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04619947ee_11_152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</a:t>
            </a: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104619947ee_11_152"/>
          <p:cNvSpPr txBox="1"/>
          <p:nvPr/>
        </p:nvSpPr>
        <p:spPr>
          <a:xfrm>
            <a:off x="3143700" y="1549550"/>
            <a:ext cx="57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1800" u="none" cap="none" strike="noStrike">
                <a:solidFill>
                  <a:srgbClr val="061B66"/>
                </a:solidFill>
                <a:latin typeface="Assistant"/>
                <a:ea typeface="Assistant"/>
                <a:cs typeface="Assistant"/>
                <a:sym typeface="Assistant"/>
              </a:rPr>
              <a:t>Capacity &amp; investment optimization in 7 years</a:t>
            </a:r>
            <a:endParaRPr b="1" sz="1800">
              <a:solidFill>
                <a:srgbClr val="061B6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62" name="Google Shape;862;g104619947ee_11_152"/>
          <p:cNvSpPr txBox="1"/>
          <p:nvPr/>
        </p:nvSpPr>
        <p:spPr>
          <a:xfrm>
            <a:off x="3143700" y="2213150"/>
            <a:ext cx="6109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Total forecasted sales demand CAN HF (rcs)                                      25,094,884 </a:t>
            </a:r>
            <a:endParaRPr b="1" i="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Forecasted sales demand CAN HF Old (rcs)                                              20,604,488</a:t>
            </a:r>
            <a:endParaRPr b="0" i="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Forecasted sales demand CAN HF New (rcs)                                               4,490,396      </a:t>
            </a:r>
            <a:endParaRPr b="0" i="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Total current supply of CAN HF (rcs)      </a:t>
            </a:r>
            <a:r>
              <a:rPr b="1" i="0" lang="en-US" u="none" cap="none" strike="noStrike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rPr>
              <a:t>                                                 </a:t>
            </a:r>
            <a:r>
              <a:rPr b="1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18,778,795</a:t>
            </a:r>
            <a:endParaRPr b="1" i="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Optimized production capacity need to increase (%)                               33.63</a:t>
            </a:r>
            <a:endParaRPr b="1" i="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Optimized CAPEX investment (M VND)                                                              8,082</a:t>
            </a:r>
            <a:endParaRPr b="1" i="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63" name="Google Shape;863;g104619947ee_11_152"/>
          <p:cNvSpPr txBox="1"/>
          <p:nvPr/>
        </p:nvSpPr>
        <p:spPr>
          <a:xfrm>
            <a:off x="3138175" y="4813525"/>
            <a:ext cx="8582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7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i="0" lang="en-US" sz="17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Reduce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the initial investment by</a:t>
            </a:r>
            <a:r>
              <a:rPr b="1" i="0" lang="en-US" sz="17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34,86%</a:t>
            </a:r>
            <a:endParaRPr b="1" sz="17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700">
                <a:latin typeface="Assistant"/>
                <a:ea typeface="Assistant"/>
                <a:cs typeface="Assistant"/>
                <a:sym typeface="Assistant"/>
              </a:rPr>
              <a:t> Initial investment after being optimized </a:t>
            </a:r>
            <a:r>
              <a:rPr lang="en-US" sz="1700">
                <a:latin typeface="Assistant"/>
                <a:ea typeface="Assistant"/>
                <a:cs typeface="Assistant"/>
                <a:sym typeface="Assistant"/>
              </a:rPr>
              <a:t>is </a:t>
            </a:r>
            <a:r>
              <a:rPr b="1" lang="en-US" sz="17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14,982 (M VND)</a:t>
            </a:r>
            <a:endParaRPr b="1" sz="17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64" name="Google Shape;864;g104619947ee_11_152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65" name="Google Shape;865;g104619947ee_11_152"/>
          <p:cNvSpPr/>
          <p:nvPr/>
        </p:nvSpPr>
        <p:spPr>
          <a:xfrm>
            <a:off x="2143975" y="4889725"/>
            <a:ext cx="918000" cy="62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71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Impact</a:t>
            </a:r>
            <a:endParaRPr b="1" i="0" sz="14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866" name="Google Shape;866;g104619947ee_11_152"/>
          <p:cNvCxnSpPr/>
          <p:nvPr/>
        </p:nvCxnSpPr>
        <p:spPr>
          <a:xfrm>
            <a:off x="3238500" y="3713275"/>
            <a:ext cx="5629200" cy="0"/>
          </a:xfrm>
          <a:prstGeom prst="straightConnector1">
            <a:avLst/>
          </a:prstGeom>
          <a:noFill/>
          <a:ln cap="flat" cmpd="sng" w="19050">
            <a:solidFill>
              <a:srgbClr val="0528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g104619947ee_11_152"/>
          <p:cNvSpPr txBox="1"/>
          <p:nvPr/>
        </p:nvSpPr>
        <p:spPr>
          <a:xfrm>
            <a:off x="1008925" y="5794338"/>
            <a:ext cx="106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(*) Reducing production capacity increase does not affect the the amount of supply for sales demand of CAN HF (New) in the North in 7 years</a:t>
            </a:r>
            <a:endParaRPr i="1"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g104619947ee_11_152"/>
          <p:cNvCxnSpPr/>
          <p:nvPr/>
        </p:nvCxnSpPr>
        <p:spPr>
          <a:xfrm>
            <a:off x="841725" y="934647"/>
            <a:ext cx="74295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g104619947ee_11_152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04619947ee_0_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198" name="Google Shape;198;g104619947ee_0_620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04619947ee_0_620"/>
          <p:cNvSpPr txBox="1"/>
          <p:nvPr/>
        </p:nvSpPr>
        <p:spPr>
          <a:xfrm>
            <a:off x="3089189" y="27555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200" name="Google Shape;200;g104619947ee_0_620"/>
          <p:cNvPicPr preferRelativeResize="0"/>
          <p:nvPr/>
        </p:nvPicPr>
        <p:blipFill rotWithShape="1">
          <a:blip r:embed="rId5">
            <a:alphaModFix/>
          </a:blip>
          <a:srcRect b="29730" l="12540" r="14210" t="35370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04619947ee_0_6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04619947ee_0_620"/>
          <p:cNvSpPr txBox="1"/>
          <p:nvPr/>
        </p:nvSpPr>
        <p:spPr>
          <a:xfrm>
            <a:off x="989016" y="74812"/>
            <a:ext cx="723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endParaRPr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03" name="Google Shape;203;g104619947ee_0_620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04619947ee_0_620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04619947ee_0_620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Primary Cost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 Y0 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&gt; 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Recommendations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New Product Launch 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Analysis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&gt; 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Recommendations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1" sz="11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6" name="Google Shape;206;g104619947ee_0_620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</a:t>
            </a: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04619947ee_0_620"/>
          <p:cNvSpPr txBox="1"/>
          <p:nvPr/>
        </p:nvSpPr>
        <p:spPr>
          <a:xfrm>
            <a:off x="1406700" y="1034850"/>
            <a:ext cx="9749100" cy="721200"/>
          </a:xfrm>
          <a:prstGeom prst="rect">
            <a:avLst/>
          </a:prstGeom>
          <a:noFill/>
          <a:ln cap="flat" cmpd="sng" w="9525">
            <a:solidFill>
              <a:srgbClr val="071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Situation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 SP Co. is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 leading company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which provides high-quality products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3 regions.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However,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current production capability 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of each region tends to be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insufficient to cater demand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itself at the moment and in the future.</a:t>
            </a:r>
            <a:endParaRPr sz="1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8" name="Google Shape;208;g104619947ee_0_620"/>
          <p:cNvSpPr txBox="1"/>
          <p:nvPr/>
        </p:nvSpPr>
        <p:spPr>
          <a:xfrm>
            <a:off x="1406700" y="2299075"/>
            <a:ext cx="4779900" cy="3891300"/>
          </a:xfrm>
          <a:prstGeom prst="rect">
            <a:avLst/>
          </a:prstGeom>
          <a:noFill/>
          <a:ln cap="flat" cmpd="sng" w="9525">
            <a:solidFill>
              <a:srgbClr val="071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Complication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It forces SP Co. to take actions in</a:t>
            </a:r>
            <a:r>
              <a:rPr b="1" i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3 scenarios.</a:t>
            </a:r>
            <a:endParaRPr b="1" i="1"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1.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Y0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the actual supply is insufficient to fulfill demand,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each region has to receive goods from the others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so that SP Co has to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spend huge amount on primary cost. </a:t>
            </a:r>
            <a:endParaRPr b="1"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2.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the next 3 years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the forecasted demand volume is much higher than production capability, therefore  SP Co. plans to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install new line.</a:t>
            </a:r>
            <a:endParaRPr b="1"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3. Insufficient capacity also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affects CAN HF (New) launching plan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so SP Co. needs to select the most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optimal solution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among 3 proposed ones.</a:t>
            </a:r>
            <a:endParaRPr b="1"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9" name="Google Shape;209;g104619947ee_0_620"/>
          <p:cNvSpPr txBox="1"/>
          <p:nvPr/>
        </p:nvSpPr>
        <p:spPr>
          <a:xfrm>
            <a:off x="7194350" y="2272975"/>
            <a:ext cx="3961500" cy="3885300"/>
          </a:xfrm>
          <a:prstGeom prst="rect">
            <a:avLst/>
          </a:prstGeom>
          <a:noFill/>
          <a:ln cap="flat" cmpd="sng" w="9525">
            <a:solidFill>
              <a:srgbClr val="071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Question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1. How can SP. Co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reduce primary cost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? Should it reduce superfluous transported volume and optimize transportation route?</a:t>
            </a:r>
            <a:endParaRPr sz="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2. After new lines installation, can SP Co.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fulfill the demand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? If no, which actions does SP Co. take?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3. What is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the best option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(in terms of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profitability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and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potential risk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)  for SP. Co to launch the CAN HF new product in the North?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0" name="Google Shape;210;g104619947ee_0_620"/>
          <p:cNvSpPr/>
          <p:nvPr/>
        </p:nvSpPr>
        <p:spPr>
          <a:xfrm>
            <a:off x="813025" y="1481000"/>
            <a:ext cx="593400" cy="1209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71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04619947ee_0_620"/>
          <p:cNvSpPr/>
          <p:nvPr/>
        </p:nvSpPr>
        <p:spPr>
          <a:xfrm rot="5400000">
            <a:off x="6439363" y="4105600"/>
            <a:ext cx="502200" cy="502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71F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04619947ee_0_620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g104619947ee_11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875" name="Google Shape;875;g104619947ee_11_173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876" name="Google Shape;876;g104619947ee_11_173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104619947ee_11_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104619947ee_11_173"/>
          <p:cNvSpPr txBox="1"/>
          <p:nvPr/>
        </p:nvSpPr>
        <p:spPr>
          <a:xfrm>
            <a:off x="745900" y="141675"/>
            <a:ext cx="975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61B66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After being optimized, even in the bad scenario of reducing sales demand by 30%, Option 3 is still the most profitable</a:t>
            </a:r>
            <a:endParaRPr b="1" i="0" sz="2100" u="none" cap="none" strike="noStrike">
              <a:solidFill>
                <a:srgbClr val="061B6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79" name="Google Shape;879;g104619947ee_11_173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104619947ee_11_173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04619947ee_11_173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</a:t>
            </a: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104619947ee_11_173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883" name="Google Shape;883;g104619947ee_11_173"/>
          <p:cNvCxnSpPr/>
          <p:nvPr/>
        </p:nvCxnSpPr>
        <p:spPr>
          <a:xfrm>
            <a:off x="765525" y="934647"/>
            <a:ext cx="95697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4" name="Google Shape;884;g104619947ee_11_173"/>
          <p:cNvSpPr txBox="1"/>
          <p:nvPr/>
        </p:nvSpPr>
        <p:spPr>
          <a:xfrm>
            <a:off x="7640875" y="3240975"/>
            <a:ext cx="3296100" cy="2416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Net Present Value after optimization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Option 1			</a:t>
            </a:r>
            <a:r>
              <a:rPr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2,925,594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Option 2			</a:t>
            </a:r>
            <a:r>
              <a:rPr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2,027,296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  Option 3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		          </a:t>
            </a:r>
            <a:r>
              <a:rPr b="1"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2,928,509	</a:t>
            </a:r>
            <a:endParaRPr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    → </a:t>
            </a:r>
            <a:r>
              <a:rPr b="1" lang="en-US" sz="1600">
                <a:solidFill>
                  <a:srgbClr val="071B65"/>
                </a:solidFill>
                <a:latin typeface="Assistant"/>
                <a:ea typeface="Assistant"/>
                <a:cs typeface="Assistant"/>
                <a:sym typeface="Assistant"/>
              </a:rPr>
              <a:t>Option 3 is still the most profitable</a:t>
            </a:r>
            <a:endParaRPr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5" name="Google Shape;885;g104619947ee_11_173"/>
          <p:cNvSpPr/>
          <p:nvPr/>
        </p:nvSpPr>
        <p:spPr>
          <a:xfrm rot="5401155">
            <a:off x="8460826" y="1648920"/>
            <a:ext cx="892800" cy="1437000"/>
          </a:xfrm>
          <a:prstGeom prst="bentArrow">
            <a:avLst>
              <a:gd fmla="val 20110" name="adj1"/>
              <a:gd fmla="val 25000" name="adj2"/>
              <a:gd fmla="val 25000" name="adj3"/>
              <a:gd fmla="val 43750" name="adj4"/>
            </a:avLst>
          </a:prstGeom>
          <a:solidFill>
            <a:srgbClr val="102D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86" name="Google Shape;886;g104619947ee_11_173"/>
          <p:cNvGraphicFramePr/>
          <p:nvPr/>
        </p:nvGraphicFramePr>
        <p:xfrm>
          <a:off x="1634125" y="1081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1727875"/>
                <a:gridCol w="2140375"/>
                <a:gridCol w="1169300"/>
              </a:tblGrid>
              <a:tr h="327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Option 3</a:t>
                      </a:r>
                      <a:endParaRPr b="1" sz="15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3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COGS (**)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Variable Product Cost/ Raw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&amp; Packaging Material Cost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(5,636,649)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Variable manufacturing Cost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(2,093,612)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Fixed Manufacturing Cost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(1,288,377)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Primary Cost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Warehouse Cost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Maintenance Cost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(409)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Expense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Depreciation Cost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(14,982)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Net Profit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4,719,366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Net Present Value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2,928,509</a:t>
                      </a:r>
                      <a:endParaRPr b="1"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87" name="Google Shape;887;g104619947ee_11_173"/>
          <p:cNvSpPr txBox="1"/>
          <p:nvPr/>
        </p:nvSpPr>
        <p:spPr>
          <a:xfrm>
            <a:off x="1564300" y="1464525"/>
            <a:ext cx="5255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Revenue (*)</a:t>
            </a:r>
            <a:endParaRPr b="1" sz="1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Assistant"/>
                <a:ea typeface="Assistant"/>
                <a:cs typeface="Assistant"/>
                <a:sym typeface="Assistant"/>
              </a:rPr>
              <a:t>		                             </a:t>
            </a:r>
            <a:r>
              <a:rPr lang="en-US" sz="1100">
                <a:latin typeface="Assistant"/>
                <a:ea typeface="Assistant"/>
                <a:cs typeface="Assistant"/>
                <a:sym typeface="Assistant"/>
              </a:rPr>
              <a:t>CAN CF		                		   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        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11,678,996</a:t>
            </a:r>
            <a:endParaRPr sz="1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ssistant"/>
                <a:ea typeface="Assistant"/>
                <a:cs typeface="Assistant"/>
                <a:sym typeface="Assistant"/>
              </a:rPr>
              <a:t>                                                              CAN HF (Old)			               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1,776,534</a:t>
            </a:r>
            <a:endParaRPr sz="11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ssistant"/>
                <a:ea typeface="Assistant"/>
                <a:cs typeface="Assistant"/>
                <a:sym typeface="Assistant"/>
              </a:rPr>
              <a:t>		                             CAN HF (New)			               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   268,435</a:t>
            </a:r>
            <a:endParaRPr sz="1100"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888" name="Google Shape;888;g104619947ee_11_173"/>
          <p:cNvCxnSpPr/>
          <p:nvPr/>
        </p:nvCxnSpPr>
        <p:spPr>
          <a:xfrm>
            <a:off x="1507898" y="5648650"/>
            <a:ext cx="5193000" cy="0"/>
          </a:xfrm>
          <a:prstGeom prst="straightConnector1">
            <a:avLst/>
          </a:prstGeom>
          <a:noFill/>
          <a:ln cap="flat" cmpd="sng" w="19050">
            <a:solidFill>
              <a:srgbClr val="071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9" name="Google Shape;889;g104619947ee_11_173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19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g1016b9e5c41_1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895" name="Google Shape;895;g1016b9e5c41_1_195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896" name="Google Shape;896;g1016b9e5c41_1_195"/>
          <p:cNvPicPr preferRelativeResize="0"/>
          <p:nvPr/>
        </p:nvPicPr>
        <p:blipFill rotWithShape="1">
          <a:blip r:embed="rId5">
            <a:alphaModFix/>
          </a:blip>
          <a:srcRect b="29730" l="12540" r="14209" t="35369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1016b9e5c41_1_1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1016b9e5c41_1_195"/>
          <p:cNvSpPr txBox="1"/>
          <p:nvPr/>
        </p:nvSpPr>
        <p:spPr>
          <a:xfrm>
            <a:off x="813676" y="134425"/>
            <a:ext cx="771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21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Analyses &amp; conclusions recap</a:t>
            </a:r>
            <a:endParaRPr b="0" i="0" sz="21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99" name="Google Shape;899;g1016b9e5c41_1_195"/>
          <p:cNvPicPr preferRelativeResize="0"/>
          <p:nvPr/>
        </p:nvPicPr>
        <p:blipFill rotWithShape="1">
          <a:blip r:embed="rId7">
            <a:alphaModFix/>
          </a:blip>
          <a:srcRect b="17043" l="20253" r="21912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g1016b9e5c41_1_195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1016b9e5c41_1_195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g1016b9e5c41_1_195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903" name="Google Shape;903;g1016b9e5c41_1_195"/>
          <p:cNvSpPr/>
          <p:nvPr/>
        </p:nvSpPr>
        <p:spPr>
          <a:xfrm>
            <a:off x="813677" y="1856985"/>
            <a:ext cx="970500" cy="951300"/>
          </a:xfrm>
          <a:prstGeom prst="diamond">
            <a:avLst/>
          </a:prstGeom>
          <a:solidFill>
            <a:srgbClr val="0528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1</a:t>
            </a:r>
            <a:endParaRPr b="1" i="0" sz="28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04" name="Google Shape;904;g1016b9e5c41_1_195"/>
          <p:cNvSpPr txBox="1"/>
          <p:nvPr/>
        </p:nvSpPr>
        <p:spPr>
          <a:xfrm>
            <a:off x="158325" y="3044350"/>
            <a:ext cx="2281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highlight>
                  <a:srgbClr val="052899"/>
                </a:highlight>
                <a:latin typeface="Assistant"/>
                <a:ea typeface="Assistant"/>
                <a:cs typeface="Assistant"/>
                <a:sym typeface="Assistant"/>
              </a:rPr>
              <a:t>Primary Cost</a:t>
            </a:r>
            <a:endParaRPr b="1" i="0" sz="1600" u="none" cap="none" strike="noStrike">
              <a:solidFill>
                <a:srgbClr val="FFFFFF"/>
              </a:solidFill>
              <a:highlight>
                <a:srgbClr val="052899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  <a:highlight>
                  <a:srgbClr val="052899"/>
                </a:highlight>
                <a:latin typeface="Assistant"/>
                <a:ea typeface="Assistant"/>
                <a:cs typeface="Assistant"/>
                <a:sym typeface="Assistant"/>
              </a:rPr>
              <a:t>in Y0</a:t>
            </a:r>
            <a:endParaRPr b="1" sz="1600">
              <a:solidFill>
                <a:srgbClr val="FFFFFF"/>
              </a:solidFill>
              <a:highlight>
                <a:srgbClr val="052899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05" name="Google Shape;905;g1016b9e5c41_1_195"/>
          <p:cNvSpPr txBox="1"/>
          <p:nvPr/>
        </p:nvSpPr>
        <p:spPr>
          <a:xfrm>
            <a:off x="1838375" y="2679800"/>
            <a:ext cx="92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is mai</a:t>
            </a: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nly 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affected by 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06" name="Google Shape;906;g1016b9e5c41_1_195"/>
          <p:cNvCxnSpPr/>
          <p:nvPr/>
        </p:nvCxnSpPr>
        <p:spPr>
          <a:xfrm>
            <a:off x="1934703" y="3049249"/>
            <a:ext cx="7440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7" name="Google Shape;907;g1016b9e5c41_1_195"/>
          <p:cNvSpPr txBox="1"/>
          <p:nvPr/>
        </p:nvSpPr>
        <p:spPr>
          <a:xfrm>
            <a:off x="2978100" y="1820800"/>
            <a:ext cx="113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Product </a:t>
            </a:r>
            <a:r>
              <a:rPr b="1" i="0" lang="en-US" sz="13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weight</a:t>
            </a:r>
            <a:endParaRPr b="1" i="0" sz="13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08" name="Google Shape;908;g1016b9e5c41_1_195"/>
          <p:cNvSpPr txBox="1"/>
          <p:nvPr/>
        </p:nvSpPr>
        <p:spPr>
          <a:xfrm>
            <a:off x="4117300" y="1843350"/>
            <a:ext cx="2543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latin typeface="Assistant"/>
                <a:ea typeface="Assistant"/>
                <a:cs typeface="Assistant"/>
                <a:sym typeface="Assistant"/>
              </a:rPr>
              <a:t>The lower product weight, the lower primary cost</a:t>
            </a:r>
            <a:endParaRPr b="0" i="0" sz="13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09" name="Google Shape;909;g1016b9e5c41_1_195"/>
          <p:cNvSpPr txBox="1"/>
          <p:nvPr/>
        </p:nvSpPr>
        <p:spPr>
          <a:xfrm>
            <a:off x="2996525" y="2847850"/>
            <a:ext cx="1358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3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Transportation route</a:t>
            </a:r>
            <a:endParaRPr b="1" i="0" sz="13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0" name="Google Shape;910;g1016b9e5c41_1_195"/>
          <p:cNvSpPr txBox="1"/>
          <p:nvPr/>
        </p:nvSpPr>
        <p:spPr>
          <a:xfrm>
            <a:off x="2996525" y="3902092"/>
            <a:ext cx="144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3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Transportation type</a:t>
            </a:r>
            <a:endParaRPr b="1" i="0" sz="13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1" name="Google Shape;911;g1016b9e5c41_1_195"/>
          <p:cNvSpPr txBox="1"/>
          <p:nvPr/>
        </p:nvSpPr>
        <p:spPr>
          <a:xfrm>
            <a:off x="4146176" y="2785967"/>
            <a:ext cx="2543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Transportation frequency &amp; region:</a:t>
            </a:r>
            <a:endParaRPr b="0" i="0" sz="13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latin typeface="Assistant"/>
                <a:ea typeface="Assistant"/>
                <a:cs typeface="Assistant"/>
                <a:sym typeface="Assistant"/>
              </a:rPr>
              <a:t>Central → South is the cheapest route</a:t>
            </a:r>
            <a:endParaRPr b="0" i="0" sz="13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2" name="Google Shape;912;g1016b9e5c41_1_195"/>
          <p:cNvSpPr txBox="1"/>
          <p:nvPr/>
        </p:nvSpPr>
        <p:spPr>
          <a:xfrm>
            <a:off x="6622448" y="2776200"/>
            <a:ext cx="97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&amp; the root causes 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13" name="Google Shape;913;g1016b9e5c41_1_195"/>
          <p:cNvCxnSpPr/>
          <p:nvPr/>
        </p:nvCxnSpPr>
        <p:spPr>
          <a:xfrm>
            <a:off x="6869313" y="3124745"/>
            <a:ext cx="6513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4" name="Google Shape;914;g1016b9e5c41_1_195"/>
          <p:cNvSpPr txBox="1"/>
          <p:nvPr/>
        </p:nvSpPr>
        <p:spPr>
          <a:xfrm>
            <a:off x="9209649" y="2770391"/>
            <a:ext cx="84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are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solved 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by 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15" name="Google Shape;915;g1016b9e5c41_1_195"/>
          <p:cNvCxnSpPr/>
          <p:nvPr/>
        </p:nvCxnSpPr>
        <p:spPr>
          <a:xfrm>
            <a:off x="9248350" y="3097350"/>
            <a:ext cx="7689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g1016b9e5c41_1_195"/>
          <p:cNvSpPr txBox="1"/>
          <p:nvPr/>
        </p:nvSpPr>
        <p:spPr>
          <a:xfrm>
            <a:off x="10908490" y="2904412"/>
            <a:ext cx="14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7" name="Google Shape;917;g1016b9e5c41_1_195"/>
          <p:cNvSpPr txBox="1"/>
          <p:nvPr/>
        </p:nvSpPr>
        <p:spPr>
          <a:xfrm>
            <a:off x="10105700" y="2126950"/>
            <a:ext cx="21798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Transport product(s) from the region(s) when </a:t>
            </a:r>
            <a:r>
              <a:rPr b="1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Demand &gt; Supply</a:t>
            </a:r>
            <a:endParaRPr b="1" i="0" sz="13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Prioritize route 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Central &lt;-&gt; South/North 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&amp;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</a:t>
            </a: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aintain the current of ratio of transportation type: Sea &gt; Rail &gt; Road</a:t>
            </a:r>
            <a:endParaRPr b="1" i="0" sz="13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8" name="Google Shape;918;g1016b9e5c41_1_195"/>
          <p:cNvSpPr txBox="1"/>
          <p:nvPr/>
        </p:nvSpPr>
        <p:spPr>
          <a:xfrm>
            <a:off x="11131756" y="4438025"/>
            <a:ext cx="7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Results in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19" name="Google Shape;919;g1016b9e5c41_1_195"/>
          <p:cNvCxnSpPr/>
          <p:nvPr/>
        </p:nvCxnSpPr>
        <p:spPr>
          <a:xfrm>
            <a:off x="11144750" y="4371038"/>
            <a:ext cx="0" cy="5163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0" name="Google Shape;920;g1016b9e5c41_1_195"/>
          <p:cNvSpPr txBox="1"/>
          <p:nvPr/>
        </p:nvSpPr>
        <p:spPr>
          <a:xfrm>
            <a:off x="10141450" y="4905750"/>
            <a:ext cx="200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18 </a:t>
            </a:r>
            <a:r>
              <a:rPr b="1" lang="en-US" sz="16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b="1" i="0" lang="en-US" sz="16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il cost saving </a:t>
            </a:r>
            <a:endParaRPr b="1" i="0" sz="16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(~38% </a:t>
            </a:r>
            <a:r>
              <a:rPr b="1" lang="en-US" sz="16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initial</a:t>
            </a:r>
            <a:r>
              <a:rPr b="1" i="0" lang="en-US" sz="16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 cost)</a:t>
            </a:r>
            <a:endParaRPr b="1" i="0" sz="16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21" name="Google Shape;921;g1016b9e5c41_1_195"/>
          <p:cNvSpPr txBox="1"/>
          <p:nvPr/>
        </p:nvSpPr>
        <p:spPr>
          <a:xfrm>
            <a:off x="4116150" y="3883261"/>
            <a:ext cx="2543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Transportation type and ratio of each type: Sea is the cheapest, followed by Rail and Road</a:t>
            </a:r>
            <a:endParaRPr b="0" i="0" sz="13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22" name="Google Shape;922;g1016b9e5c41_1_195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b="1"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23" name="Google Shape;923;g1016b9e5c41_1_195"/>
          <p:cNvCxnSpPr/>
          <p:nvPr/>
        </p:nvCxnSpPr>
        <p:spPr>
          <a:xfrm>
            <a:off x="860150" y="599272"/>
            <a:ext cx="3518400" cy="126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4" name="Google Shape;924;g1016b9e5c41_1_195"/>
          <p:cNvCxnSpPr/>
          <p:nvPr/>
        </p:nvCxnSpPr>
        <p:spPr>
          <a:xfrm flipH="1">
            <a:off x="2678003" y="2087080"/>
            <a:ext cx="7200" cy="21354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5" name="Google Shape;925;g1016b9e5c41_1_195"/>
          <p:cNvCxnSpPr>
            <a:endCxn id="907" idx="1"/>
          </p:cNvCxnSpPr>
          <p:nvPr/>
        </p:nvCxnSpPr>
        <p:spPr>
          <a:xfrm>
            <a:off x="2685000" y="2113300"/>
            <a:ext cx="2931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6" name="Google Shape;926;g1016b9e5c41_1_195"/>
          <p:cNvCxnSpPr/>
          <p:nvPr/>
        </p:nvCxnSpPr>
        <p:spPr>
          <a:xfrm>
            <a:off x="2685075" y="4215969"/>
            <a:ext cx="2931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g1016b9e5c41_1_195"/>
          <p:cNvCxnSpPr/>
          <p:nvPr/>
        </p:nvCxnSpPr>
        <p:spPr>
          <a:xfrm>
            <a:off x="2685075" y="3112994"/>
            <a:ext cx="2931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8" name="Google Shape;928;g1016b9e5c41_1_195"/>
          <p:cNvSpPr/>
          <p:nvPr/>
        </p:nvSpPr>
        <p:spPr>
          <a:xfrm>
            <a:off x="6622450" y="1971825"/>
            <a:ext cx="197400" cy="247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9" name="Google Shape;929;g1016b9e5c41_1_195"/>
          <p:cNvCxnSpPr/>
          <p:nvPr/>
        </p:nvCxnSpPr>
        <p:spPr>
          <a:xfrm>
            <a:off x="10017225" y="2660675"/>
            <a:ext cx="0" cy="8481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g1016b9e5c41_1_195"/>
          <p:cNvCxnSpPr/>
          <p:nvPr/>
        </p:nvCxnSpPr>
        <p:spPr>
          <a:xfrm>
            <a:off x="10017150" y="3506926"/>
            <a:ext cx="1626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g1016b9e5c41_1_195"/>
          <p:cNvCxnSpPr/>
          <p:nvPr/>
        </p:nvCxnSpPr>
        <p:spPr>
          <a:xfrm>
            <a:off x="10017150" y="2680350"/>
            <a:ext cx="1626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2" name="Google Shape;932;g1016b9e5c41_1_195"/>
          <p:cNvCxnSpPr/>
          <p:nvPr/>
        </p:nvCxnSpPr>
        <p:spPr>
          <a:xfrm>
            <a:off x="7502625" y="2533575"/>
            <a:ext cx="0" cy="11277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3" name="Google Shape;933;g1016b9e5c41_1_195"/>
          <p:cNvCxnSpPr/>
          <p:nvPr/>
        </p:nvCxnSpPr>
        <p:spPr>
          <a:xfrm>
            <a:off x="7502550" y="2527950"/>
            <a:ext cx="1626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4" name="Google Shape;934;g1016b9e5c41_1_195"/>
          <p:cNvSpPr txBox="1"/>
          <p:nvPr/>
        </p:nvSpPr>
        <p:spPr>
          <a:xfrm>
            <a:off x="7686475" y="1971825"/>
            <a:ext cx="18321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Overlapped transport of  </a:t>
            </a: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PET CF, PET HF, CAN CF, Water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</a:t>
            </a:r>
            <a:r>
              <a:rPr lang="en-US" sz="13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leads to redundant primary volume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All routes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were used, which made it inevitable to avoid expensive routes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35" name="Google Shape;935;g1016b9e5c41_1_195"/>
          <p:cNvCxnSpPr/>
          <p:nvPr/>
        </p:nvCxnSpPr>
        <p:spPr>
          <a:xfrm>
            <a:off x="7502550" y="3670950"/>
            <a:ext cx="1626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6" name="Google Shape;936;g1016b9e5c41_1_195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04619947ee_12_31"/>
          <p:cNvSpPr txBox="1"/>
          <p:nvPr/>
        </p:nvSpPr>
        <p:spPr>
          <a:xfrm>
            <a:off x="8221075" y="2466300"/>
            <a:ext cx="91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to fulfill forecasted demand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42" name="Google Shape;942;g104619947ee_12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943" name="Google Shape;943;g104619947ee_12_31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944" name="Google Shape;944;g104619947ee_12_31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g104619947ee_12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g104619947ee_12_31"/>
          <p:cNvSpPr txBox="1"/>
          <p:nvPr/>
        </p:nvSpPr>
        <p:spPr>
          <a:xfrm>
            <a:off x="813676" y="134425"/>
            <a:ext cx="771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21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Analys</a:t>
            </a: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i</a:t>
            </a:r>
            <a:r>
              <a:rPr b="1" i="0" lang="en-US" sz="21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s &amp; conclusions recap</a:t>
            </a:r>
            <a:endParaRPr b="0" i="0" sz="21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47" name="Google Shape;947;g104619947ee_12_31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g104619947ee_12_31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104619947ee_12_31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104619947ee_12_31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951" name="Google Shape;951;g104619947ee_12_31"/>
          <p:cNvSpPr/>
          <p:nvPr/>
        </p:nvSpPr>
        <p:spPr>
          <a:xfrm>
            <a:off x="887527" y="1904335"/>
            <a:ext cx="970500" cy="951300"/>
          </a:xfrm>
          <a:prstGeom prst="diamond">
            <a:avLst/>
          </a:prstGeom>
          <a:solidFill>
            <a:srgbClr val="0528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2</a:t>
            </a:r>
            <a:endParaRPr b="1" i="0" sz="28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52" name="Google Shape;952;g104619947ee_12_31"/>
          <p:cNvSpPr txBox="1"/>
          <p:nvPr/>
        </p:nvSpPr>
        <p:spPr>
          <a:xfrm>
            <a:off x="232175" y="3105875"/>
            <a:ext cx="2281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  <a:highlight>
                  <a:srgbClr val="052899"/>
                </a:highlight>
                <a:latin typeface="Assistant"/>
                <a:ea typeface="Assistant"/>
                <a:cs typeface="Assistant"/>
                <a:sym typeface="Assistant"/>
              </a:rPr>
              <a:t>Production </a:t>
            </a:r>
            <a:endParaRPr b="1" sz="1600">
              <a:solidFill>
                <a:srgbClr val="FFFFFF"/>
              </a:solidFill>
              <a:highlight>
                <a:srgbClr val="052899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  <a:highlight>
                  <a:srgbClr val="052899"/>
                </a:highlight>
                <a:latin typeface="Assistant"/>
                <a:ea typeface="Assistant"/>
                <a:cs typeface="Assistant"/>
                <a:sym typeface="Assistant"/>
              </a:rPr>
              <a:t>Capability</a:t>
            </a:r>
            <a:endParaRPr b="1" sz="1600">
              <a:solidFill>
                <a:srgbClr val="FFFFFF"/>
              </a:solidFill>
              <a:highlight>
                <a:srgbClr val="052899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FFFFFF"/>
                </a:solidFill>
                <a:highlight>
                  <a:srgbClr val="052899"/>
                </a:highlight>
                <a:latin typeface="Assistant"/>
                <a:ea typeface="Assistant"/>
                <a:cs typeface="Assistant"/>
                <a:sym typeface="Assistant"/>
              </a:rPr>
              <a:t>in Y1-3</a:t>
            </a:r>
            <a:endParaRPr b="1" sz="1600">
              <a:solidFill>
                <a:srgbClr val="FFFFFF"/>
              </a:solidFill>
              <a:highlight>
                <a:srgbClr val="052899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53" name="Google Shape;953;g104619947ee_12_31"/>
          <p:cNvSpPr txBox="1"/>
          <p:nvPr/>
        </p:nvSpPr>
        <p:spPr>
          <a:xfrm>
            <a:off x="1923199" y="2819550"/>
            <a:ext cx="91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54" name="Google Shape;954;g104619947ee_12_31"/>
          <p:cNvSpPr txBox="1"/>
          <p:nvPr/>
        </p:nvSpPr>
        <p:spPr>
          <a:xfrm>
            <a:off x="3076775" y="1542825"/>
            <a:ext cx="79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rPr>
              <a:t>↑</a:t>
            </a:r>
            <a:r>
              <a:rPr b="1" lang="en-US" sz="13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 Max capacity</a:t>
            </a:r>
            <a:endParaRPr b="1" i="0" sz="13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55" name="Google Shape;955;g104619947ee_12_31"/>
          <p:cNvSpPr txBox="1"/>
          <p:nvPr/>
        </p:nvSpPr>
        <p:spPr>
          <a:xfrm>
            <a:off x="3811344" y="1591378"/>
            <a:ext cx="209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56" name="Google Shape;956;g104619947ee_12_31"/>
          <p:cNvSpPr txBox="1"/>
          <p:nvPr/>
        </p:nvSpPr>
        <p:spPr>
          <a:xfrm>
            <a:off x="3015750" y="3143675"/>
            <a:ext cx="104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700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rPr>
              <a:t>↑ </a:t>
            </a:r>
            <a:r>
              <a:rPr b="1" lang="en-US" sz="13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Capacity utilization rate</a:t>
            </a:r>
            <a:endParaRPr b="1" i="0" sz="13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57" name="Google Shape;957;g104619947ee_12_31"/>
          <p:cNvSpPr txBox="1"/>
          <p:nvPr/>
        </p:nvSpPr>
        <p:spPr>
          <a:xfrm>
            <a:off x="1895300" y="2848850"/>
            <a:ext cx="97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can increase by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58" name="Google Shape;958;g104619947ee_12_31"/>
          <p:cNvCxnSpPr/>
          <p:nvPr/>
        </p:nvCxnSpPr>
        <p:spPr>
          <a:xfrm>
            <a:off x="8343588" y="2799225"/>
            <a:ext cx="7638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9" name="Google Shape;959;g104619947ee_12_31"/>
          <p:cNvSpPr txBox="1"/>
          <p:nvPr/>
        </p:nvSpPr>
        <p:spPr>
          <a:xfrm>
            <a:off x="3939975" y="3156125"/>
            <a:ext cx="1783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Has no plan to be 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improved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yet 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but can consider to improve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60" name="Google Shape;960;g104619947ee_12_31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61" name="Google Shape;961;g104619947ee_12_31"/>
          <p:cNvCxnSpPr/>
          <p:nvPr/>
        </p:nvCxnSpPr>
        <p:spPr>
          <a:xfrm>
            <a:off x="860150" y="599272"/>
            <a:ext cx="3455100" cy="126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2" name="Google Shape;962;g104619947ee_12_31"/>
          <p:cNvCxnSpPr/>
          <p:nvPr/>
        </p:nvCxnSpPr>
        <p:spPr>
          <a:xfrm flipH="1">
            <a:off x="2907186" y="1898505"/>
            <a:ext cx="1800" cy="16521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3" name="Google Shape;963;g104619947ee_12_31"/>
          <p:cNvCxnSpPr/>
          <p:nvPr/>
        </p:nvCxnSpPr>
        <p:spPr>
          <a:xfrm>
            <a:off x="2903056" y="3551729"/>
            <a:ext cx="2412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4" name="Google Shape;964;g104619947ee_12_31"/>
          <p:cNvCxnSpPr/>
          <p:nvPr/>
        </p:nvCxnSpPr>
        <p:spPr>
          <a:xfrm>
            <a:off x="2903056" y="1898494"/>
            <a:ext cx="2412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5" name="Google Shape;965;g104619947ee_12_31"/>
          <p:cNvSpPr txBox="1"/>
          <p:nvPr/>
        </p:nvSpPr>
        <p:spPr>
          <a:xfrm>
            <a:off x="3863525" y="1585500"/>
            <a:ext cx="1783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Plans to install production line from Y2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66" name="Google Shape;966;g104619947ee_12_31"/>
          <p:cNvSpPr/>
          <p:nvPr/>
        </p:nvSpPr>
        <p:spPr>
          <a:xfrm>
            <a:off x="8096815" y="1527800"/>
            <a:ext cx="162600" cy="248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7" name="Google Shape;967;g104619947ee_12_31"/>
          <p:cNvCxnSpPr/>
          <p:nvPr/>
        </p:nvCxnSpPr>
        <p:spPr>
          <a:xfrm flipH="1">
            <a:off x="9207080" y="1862680"/>
            <a:ext cx="6000" cy="21387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8" name="Google Shape;968;g104619947ee_12_31"/>
          <p:cNvCxnSpPr/>
          <p:nvPr/>
        </p:nvCxnSpPr>
        <p:spPr>
          <a:xfrm>
            <a:off x="9224951" y="3981117"/>
            <a:ext cx="2412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9" name="Google Shape;969;g104619947ee_12_31"/>
          <p:cNvCxnSpPr/>
          <p:nvPr/>
        </p:nvCxnSpPr>
        <p:spPr>
          <a:xfrm>
            <a:off x="9207151" y="1862669"/>
            <a:ext cx="2412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0" name="Google Shape;970;g104619947ee_12_31"/>
          <p:cNvSpPr txBox="1"/>
          <p:nvPr/>
        </p:nvSpPr>
        <p:spPr>
          <a:xfrm>
            <a:off x="9684636" y="3745627"/>
            <a:ext cx="137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71" name="Google Shape;971;g104619947ee_12_31"/>
          <p:cNvSpPr txBox="1"/>
          <p:nvPr/>
        </p:nvSpPr>
        <p:spPr>
          <a:xfrm>
            <a:off x="9408388" y="1213025"/>
            <a:ext cx="21597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All products: From Y1,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upgrade 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Low and Average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apacity utilization rate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consecutively until installing </a:t>
            </a:r>
            <a:r>
              <a:rPr b="1"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new production line</a:t>
            </a:r>
            <a:endParaRPr b="1"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72" name="Google Shape;972;g104619947ee_12_31"/>
          <p:cNvSpPr txBox="1"/>
          <p:nvPr/>
        </p:nvSpPr>
        <p:spPr>
          <a:xfrm>
            <a:off x="9484601" y="3570075"/>
            <a:ext cx="19884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PET CF: Move installation timeline from M7-Y2 to M4-Y1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73" name="Google Shape;973;g104619947ee_12_31"/>
          <p:cNvCxnSpPr/>
          <p:nvPr/>
        </p:nvCxnSpPr>
        <p:spPr>
          <a:xfrm>
            <a:off x="5640863" y="3626013"/>
            <a:ext cx="7638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4" name="Google Shape;974;g104619947ee_12_31"/>
          <p:cNvSpPr txBox="1"/>
          <p:nvPr/>
        </p:nvSpPr>
        <p:spPr>
          <a:xfrm>
            <a:off x="5517063" y="3302763"/>
            <a:ext cx="91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problem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75" name="Google Shape;975;g104619947ee_12_31"/>
          <p:cNvSpPr txBox="1"/>
          <p:nvPr/>
        </p:nvSpPr>
        <p:spPr>
          <a:xfrm>
            <a:off x="6366300" y="3203475"/>
            <a:ext cx="1783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Unequally contributed among months with significant difference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76" name="Google Shape;976;g104619947ee_12_31"/>
          <p:cNvCxnSpPr>
            <a:endCxn id="957" idx="3"/>
          </p:cNvCxnSpPr>
          <p:nvPr/>
        </p:nvCxnSpPr>
        <p:spPr>
          <a:xfrm flipH="1" rot="10800000">
            <a:off x="1998500" y="3172100"/>
            <a:ext cx="867300" cy="69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7" name="Google Shape;977;g104619947ee_12_31"/>
          <p:cNvSpPr txBox="1"/>
          <p:nvPr/>
        </p:nvSpPr>
        <p:spPr>
          <a:xfrm>
            <a:off x="10292756" y="4442322"/>
            <a:ext cx="7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Results in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78" name="Google Shape;978;g104619947ee_12_31"/>
          <p:cNvCxnSpPr/>
          <p:nvPr/>
        </p:nvCxnSpPr>
        <p:spPr>
          <a:xfrm>
            <a:off x="10292750" y="4381273"/>
            <a:ext cx="0" cy="6762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9" name="Google Shape;979;g104619947ee_12_31"/>
          <p:cNvSpPr txBox="1"/>
          <p:nvPr/>
        </p:nvSpPr>
        <p:spPr>
          <a:xfrm>
            <a:off x="8796350" y="5126550"/>
            <a:ext cx="299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600">
                <a:solidFill>
                  <a:srgbClr val="061D70"/>
                </a:solidFill>
                <a:latin typeface="Assistant"/>
                <a:ea typeface="Assistant"/>
                <a:cs typeface="Assistant"/>
                <a:sym typeface="Assistant"/>
              </a:rPr>
              <a:t>reduce </a:t>
            </a:r>
            <a:r>
              <a:rPr lang="en-US" sz="1600">
                <a:latin typeface="Assistant"/>
                <a:ea typeface="Assistant"/>
                <a:cs typeface="Assistant"/>
                <a:sym typeface="Assistant"/>
              </a:rPr>
              <a:t>supply shortage nationally by </a:t>
            </a:r>
            <a:r>
              <a:rPr b="1" lang="en-US" sz="1600">
                <a:solidFill>
                  <a:srgbClr val="061D70"/>
                </a:solidFill>
                <a:latin typeface="Assistant"/>
                <a:ea typeface="Assistant"/>
                <a:cs typeface="Assistant"/>
                <a:sym typeface="Assistant"/>
              </a:rPr>
              <a:t>8.2%</a:t>
            </a:r>
            <a:r>
              <a:rPr lang="en-US" sz="1600">
                <a:latin typeface="Assistant"/>
                <a:ea typeface="Assistant"/>
                <a:cs typeface="Assistant"/>
                <a:sym typeface="Assistant"/>
              </a:rPr>
              <a:t> ~</a:t>
            </a:r>
            <a:r>
              <a:rPr lang="en-US" sz="16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600">
                <a:solidFill>
                  <a:srgbClr val="061D70"/>
                </a:solidFill>
                <a:latin typeface="Assistant"/>
                <a:ea typeface="Assistant"/>
                <a:cs typeface="Assistant"/>
                <a:sym typeface="Assistant"/>
              </a:rPr>
              <a:t>38,696,681</a:t>
            </a:r>
            <a:endParaRPr b="1" i="0" sz="2100" u="none" cap="none" strike="noStrike">
              <a:solidFill>
                <a:srgbClr val="061D7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980" name="Google Shape;980;g104619947ee_12_31"/>
          <p:cNvCxnSpPr/>
          <p:nvPr/>
        </p:nvCxnSpPr>
        <p:spPr>
          <a:xfrm>
            <a:off x="5640863" y="1918163"/>
            <a:ext cx="7638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1" name="Google Shape;981;g104619947ee_12_31"/>
          <p:cNvSpPr txBox="1"/>
          <p:nvPr/>
        </p:nvSpPr>
        <p:spPr>
          <a:xfrm>
            <a:off x="5517063" y="1594913"/>
            <a:ext cx="91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problem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82" name="Google Shape;982;g104619947ee_12_31"/>
          <p:cNvSpPr txBox="1"/>
          <p:nvPr/>
        </p:nvSpPr>
        <p:spPr>
          <a:xfrm>
            <a:off x="6366300" y="1615400"/>
            <a:ext cx="1783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not enough to cater upcoming </a:t>
            </a: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demand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83" name="Google Shape;983;g104619947ee_12_31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4619947ee_14_16"/>
          <p:cNvSpPr txBox="1"/>
          <p:nvPr/>
        </p:nvSpPr>
        <p:spPr>
          <a:xfrm>
            <a:off x="8421036" y="2769853"/>
            <a:ext cx="128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to select the </a:t>
            </a:r>
            <a:r>
              <a:rPr lang="en-US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most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opti</a:t>
            </a:r>
            <a:r>
              <a:rPr lang="en-US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mal 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89" name="Google Shape;989;g104619947ee_14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990" name="Google Shape;990;g104619947ee_14_16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991" name="Google Shape;991;g104619947ee_14_16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g104619947ee_14_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g104619947ee_14_16"/>
          <p:cNvSpPr txBox="1"/>
          <p:nvPr/>
        </p:nvSpPr>
        <p:spPr>
          <a:xfrm>
            <a:off x="813676" y="134425"/>
            <a:ext cx="771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21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Analyses &amp; conclusions recap</a:t>
            </a:r>
            <a:endParaRPr b="0" i="0" sz="21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94" name="Google Shape;994;g104619947ee_14_16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104619947ee_14_16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104619947ee_14_16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104619947ee_14_16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998" name="Google Shape;998;g104619947ee_14_16"/>
          <p:cNvSpPr txBox="1"/>
          <p:nvPr/>
        </p:nvSpPr>
        <p:spPr>
          <a:xfrm>
            <a:off x="593475" y="2764845"/>
            <a:ext cx="1448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highlight>
                  <a:srgbClr val="052899"/>
                </a:highlight>
                <a:latin typeface="Assistant"/>
                <a:ea typeface="Assistant"/>
                <a:cs typeface="Assistant"/>
                <a:sym typeface="Assistant"/>
              </a:rPr>
              <a:t>Can HF (New) Launching</a:t>
            </a:r>
            <a:endParaRPr b="1" i="0" sz="1600" u="none" cap="none" strike="noStrike">
              <a:solidFill>
                <a:srgbClr val="FFFFFF"/>
              </a:solidFill>
              <a:highlight>
                <a:srgbClr val="052899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99" name="Google Shape;999;g104619947ee_14_16"/>
          <p:cNvSpPr txBox="1"/>
          <p:nvPr/>
        </p:nvSpPr>
        <p:spPr>
          <a:xfrm>
            <a:off x="1926276" y="2697150"/>
            <a:ext cx="7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has 3 options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00" name="Google Shape;1000;g104619947ee_14_16"/>
          <p:cNvSpPr txBox="1"/>
          <p:nvPr/>
        </p:nvSpPr>
        <p:spPr>
          <a:xfrm>
            <a:off x="7187988" y="2454400"/>
            <a:ext cx="1288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Profitability in 7-year period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Potential downside risks</a:t>
            </a:r>
            <a:endParaRPr sz="13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01" name="Google Shape;1001;g104619947ee_14_16"/>
          <p:cNvSpPr txBox="1"/>
          <p:nvPr/>
        </p:nvSpPr>
        <p:spPr>
          <a:xfrm>
            <a:off x="2991875" y="1653797"/>
            <a:ext cx="2838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(1) Use Primary Transportation to transfer:</a:t>
            </a:r>
            <a:endParaRPr b="1" i="0" sz="13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CAN HF New:  South →  North </a:t>
            </a:r>
            <a:endParaRPr b="0" i="0" sz="13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CAN CF: North →  South.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104619947ee_14_16"/>
          <p:cNvSpPr txBox="1"/>
          <p:nvPr/>
        </p:nvSpPr>
        <p:spPr>
          <a:xfrm>
            <a:off x="2967950" y="2721700"/>
            <a:ext cx="3078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(2) Hire a Co-packing service in the North</a:t>
            </a: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0" i="0" sz="13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  with addition Co-packing and primary </a:t>
            </a:r>
            <a:endParaRPr b="0" i="0" sz="13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    transportation to WHs cost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104619947ee_14_16"/>
          <p:cNvSpPr txBox="1"/>
          <p:nvPr/>
        </p:nvSpPr>
        <p:spPr>
          <a:xfrm>
            <a:off x="2967475" y="3812650"/>
            <a:ext cx="3078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(3) Upgrade production capacity in the North </a:t>
            </a:r>
            <a:endParaRPr b="1" i="0" sz="13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04" name="Google Shape;1004;g104619947ee_14_16"/>
          <p:cNvSpPr txBox="1"/>
          <p:nvPr/>
        </p:nvSpPr>
        <p:spPr>
          <a:xfrm>
            <a:off x="6086137" y="2685775"/>
            <a:ext cx="10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which are evaluated by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005" name="Google Shape;1005;g104619947ee_14_16"/>
          <p:cNvCxnSpPr/>
          <p:nvPr/>
        </p:nvCxnSpPr>
        <p:spPr>
          <a:xfrm flipH="1" rot="10800000">
            <a:off x="8421013" y="3087400"/>
            <a:ext cx="1062300" cy="114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6" name="Google Shape;1006;g104619947ee_14_16"/>
          <p:cNvSpPr txBox="1"/>
          <p:nvPr/>
        </p:nvSpPr>
        <p:spPr>
          <a:xfrm>
            <a:off x="8677550" y="4353125"/>
            <a:ext cx="339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Total profit increases</a:t>
            </a:r>
            <a:endParaRPr b="1" i="0" sz="16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 by  38,32% + remains</a:t>
            </a:r>
            <a:r>
              <a:rPr b="1" lang="en-US" sz="16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 being the most profitable solution</a:t>
            </a:r>
            <a:endParaRPr b="1" i="0" sz="16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07" name="Google Shape;1007;g104619947ee_14_16"/>
          <p:cNvSpPr txBox="1"/>
          <p:nvPr/>
        </p:nvSpPr>
        <p:spPr>
          <a:xfrm>
            <a:off x="9578075" y="2600500"/>
            <a:ext cx="2632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Select </a:t>
            </a:r>
            <a:r>
              <a:rPr b="1" i="0" lang="en-US" sz="13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option 3</a:t>
            </a:r>
            <a:r>
              <a:rPr b="1" lang="en-US" sz="13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&amp;</a:t>
            </a:r>
            <a:endParaRPr b="0" i="0" sz="13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Recommend to </a:t>
            </a:r>
            <a:r>
              <a:rPr b="1" i="0" lang="en-US" sz="13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reduce initial investment</a:t>
            </a:r>
            <a:r>
              <a:rPr b="0" i="0" lang="en-US" sz="13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by optimizing production capacity</a:t>
            </a:r>
            <a:endParaRPr b="0" i="0" sz="13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08" name="Google Shape;1008;g104619947ee_14_16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009" name="Google Shape;1009;g104619947ee_14_16"/>
          <p:cNvCxnSpPr/>
          <p:nvPr/>
        </p:nvCxnSpPr>
        <p:spPr>
          <a:xfrm flipH="1" rot="10800000">
            <a:off x="860150" y="580372"/>
            <a:ext cx="3497400" cy="189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0" name="Google Shape;1010;g104619947ee_14_16"/>
          <p:cNvSpPr/>
          <p:nvPr/>
        </p:nvSpPr>
        <p:spPr>
          <a:xfrm>
            <a:off x="832564" y="1752022"/>
            <a:ext cx="970500" cy="951300"/>
          </a:xfrm>
          <a:prstGeom prst="diamond">
            <a:avLst/>
          </a:prstGeom>
          <a:solidFill>
            <a:srgbClr val="052899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3</a:t>
            </a:r>
            <a:endParaRPr b="1" i="0" sz="28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011" name="Google Shape;1011;g104619947ee_14_16"/>
          <p:cNvCxnSpPr/>
          <p:nvPr/>
        </p:nvCxnSpPr>
        <p:spPr>
          <a:xfrm>
            <a:off x="1953603" y="2993599"/>
            <a:ext cx="7440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g104619947ee_14_16"/>
          <p:cNvCxnSpPr/>
          <p:nvPr/>
        </p:nvCxnSpPr>
        <p:spPr>
          <a:xfrm>
            <a:off x="2696900" y="1923025"/>
            <a:ext cx="0" cy="21720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g104619947ee_14_16"/>
          <p:cNvCxnSpPr/>
          <p:nvPr/>
        </p:nvCxnSpPr>
        <p:spPr>
          <a:xfrm>
            <a:off x="2703975" y="1931146"/>
            <a:ext cx="2931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4" name="Google Shape;1014;g104619947ee_14_16"/>
          <p:cNvCxnSpPr/>
          <p:nvPr/>
        </p:nvCxnSpPr>
        <p:spPr>
          <a:xfrm>
            <a:off x="2703975" y="4078953"/>
            <a:ext cx="2931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5" name="Google Shape;1015;g104619947ee_14_16"/>
          <p:cNvCxnSpPr/>
          <p:nvPr/>
        </p:nvCxnSpPr>
        <p:spPr>
          <a:xfrm>
            <a:off x="2703975" y="2987601"/>
            <a:ext cx="2931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6" name="Google Shape;1016;g104619947ee_14_16"/>
          <p:cNvSpPr/>
          <p:nvPr/>
        </p:nvSpPr>
        <p:spPr>
          <a:xfrm>
            <a:off x="5888725" y="1931150"/>
            <a:ext cx="197400" cy="2249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104619947ee_14_16"/>
          <p:cNvSpPr txBox="1"/>
          <p:nvPr/>
        </p:nvSpPr>
        <p:spPr>
          <a:xfrm>
            <a:off x="10617256" y="3786297"/>
            <a:ext cx="7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Results in</a:t>
            </a:r>
            <a:endParaRPr b="0" i="0" sz="12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018" name="Google Shape;1018;g104619947ee_14_16"/>
          <p:cNvCxnSpPr/>
          <p:nvPr/>
        </p:nvCxnSpPr>
        <p:spPr>
          <a:xfrm>
            <a:off x="10589675" y="3641223"/>
            <a:ext cx="0" cy="6762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19" name="Google Shape;1019;g104619947ee_14_16"/>
          <p:cNvCxnSpPr/>
          <p:nvPr/>
        </p:nvCxnSpPr>
        <p:spPr>
          <a:xfrm flipH="1" rot="10800000">
            <a:off x="6249722" y="3045988"/>
            <a:ext cx="777000" cy="87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g104619947ee_14_16"/>
          <p:cNvCxnSpPr/>
          <p:nvPr/>
        </p:nvCxnSpPr>
        <p:spPr>
          <a:xfrm>
            <a:off x="7026816" y="2782988"/>
            <a:ext cx="0" cy="5220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g104619947ee_14_16"/>
          <p:cNvCxnSpPr/>
          <p:nvPr/>
        </p:nvCxnSpPr>
        <p:spPr>
          <a:xfrm flipH="1">
            <a:off x="7025875" y="2780975"/>
            <a:ext cx="150000" cy="6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g104619947ee_14_16"/>
          <p:cNvCxnSpPr/>
          <p:nvPr/>
        </p:nvCxnSpPr>
        <p:spPr>
          <a:xfrm>
            <a:off x="7026825" y="3306976"/>
            <a:ext cx="1626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3" name="Google Shape;1023;g104619947ee_14_16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g104619947ee_2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718"/>
            <a:ext cx="12212222" cy="68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g104619947ee_2_14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0" y="-11966"/>
            <a:ext cx="12212225" cy="686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g104619947ee_2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1031" name="Google Shape;1031;g104619947ee_2_14"/>
          <p:cNvPicPr preferRelativeResize="0"/>
          <p:nvPr/>
        </p:nvPicPr>
        <p:blipFill rotWithShape="1">
          <a:blip r:embed="rId6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g104619947ee_2_14"/>
          <p:cNvSpPr txBox="1"/>
          <p:nvPr/>
        </p:nvSpPr>
        <p:spPr>
          <a:xfrm>
            <a:off x="3089189" y="27555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g104619947ee_2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4" name="Google Shape;1034;g104619947ee_2_14"/>
          <p:cNvGrpSpPr/>
          <p:nvPr/>
        </p:nvGrpSpPr>
        <p:grpSpPr>
          <a:xfrm>
            <a:off x="11053678" y="5496075"/>
            <a:ext cx="1036908" cy="918324"/>
            <a:chOff x="10504668" y="437615"/>
            <a:chExt cx="1480451" cy="1341402"/>
          </a:xfrm>
        </p:grpSpPr>
        <p:pic>
          <p:nvPicPr>
            <p:cNvPr id="1035" name="Google Shape;1035;g104619947ee_2_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23987">
              <a:off x="11203094" y="1037884"/>
              <a:ext cx="713165" cy="666000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  <p:pic>
          <p:nvPicPr>
            <p:cNvPr id="1036" name="Google Shape;1036;g104619947ee_2_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45060">
              <a:off x="10554903" y="908933"/>
              <a:ext cx="465509" cy="434503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  <p:pic>
          <p:nvPicPr>
            <p:cNvPr id="1037" name="Google Shape;1037;g104619947ee_2_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332616">
              <a:off x="11158658" y="499438"/>
              <a:ext cx="400472" cy="373798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</p:grpSp>
      <p:sp>
        <p:nvSpPr>
          <p:cNvPr id="1038" name="Google Shape;1038;g104619947ee_2_14"/>
          <p:cNvSpPr txBox="1"/>
          <p:nvPr/>
        </p:nvSpPr>
        <p:spPr>
          <a:xfrm>
            <a:off x="831912" y="2492356"/>
            <a:ext cx="8008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READING!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9" name="Google Shape;1039;g104619947ee_2_14"/>
          <p:cNvPicPr preferRelativeResize="0"/>
          <p:nvPr/>
        </p:nvPicPr>
        <p:blipFill rotWithShape="1">
          <a:blip r:embed="rId8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g104619947ee_2_14"/>
          <p:cNvSpPr/>
          <p:nvPr/>
        </p:nvSpPr>
        <p:spPr>
          <a:xfrm>
            <a:off x="0" y="6515053"/>
            <a:ext cx="122121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b="1" sz="1000"/>
          </a:p>
        </p:txBody>
      </p:sp>
      <p:pic>
        <p:nvPicPr>
          <p:cNvPr descr="Text&#10;&#10;Description automatically generated" id="1041" name="Google Shape;1041;g104619947ee_2_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87021" y="213636"/>
            <a:ext cx="753969" cy="457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104619947ee_2_14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g104619947ee_2_14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44" name="Google Shape;1044;g104619947ee_2_14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45" name="Google Shape;1045;g104619947ee_2_14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g104619947ee_12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1051" name="Google Shape;1051;g104619947ee_12_298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104619947ee_12_298"/>
          <p:cNvSpPr txBox="1"/>
          <p:nvPr/>
        </p:nvSpPr>
        <p:spPr>
          <a:xfrm>
            <a:off x="3089189" y="27555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1053" name="Google Shape;1053;g104619947ee_12_298"/>
          <p:cNvPicPr preferRelativeResize="0"/>
          <p:nvPr/>
        </p:nvPicPr>
        <p:blipFill rotWithShape="1">
          <a:blip r:embed="rId5">
            <a:alphaModFix/>
          </a:blip>
          <a:srcRect b="29730" l="12540" r="14210" t="35370"/>
          <a:stretch/>
        </p:blipFill>
        <p:spPr>
          <a:xfrm>
            <a:off x="10628028" y="28763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g104619947ee_12_2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09875" y="64547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104619947ee_12_298"/>
          <p:cNvSpPr txBox="1"/>
          <p:nvPr/>
        </p:nvSpPr>
        <p:spPr>
          <a:xfrm>
            <a:off x="744475" y="-71500"/>
            <a:ext cx="78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3000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Appendix</a:t>
            </a:r>
            <a:endParaRPr b="1" i="0" sz="30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56" name="Google Shape;1056;g104619947ee_12_298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12655" y="12324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104619947ee_12_298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g104619947ee_12_298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104619947ee_12_298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</a:t>
            </a: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0" name="Google Shape;1060;g104619947ee_12_298"/>
          <p:cNvGraphicFramePr/>
          <p:nvPr/>
        </p:nvGraphicFramePr>
        <p:xfrm>
          <a:off x="744475" y="528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821575"/>
                <a:gridCol w="370550"/>
                <a:gridCol w="370550"/>
                <a:gridCol w="370550"/>
                <a:gridCol w="370550"/>
                <a:gridCol w="370550"/>
                <a:gridCol w="370550"/>
                <a:gridCol w="370550"/>
                <a:gridCol w="370550"/>
                <a:gridCol w="370550"/>
                <a:gridCol w="370550"/>
                <a:gridCol w="370550"/>
                <a:gridCol w="370550"/>
                <a:gridCol w="370550"/>
              </a:tblGrid>
              <a:tr h="32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South</a:t>
                      </a:r>
                      <a:endParaRPr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-472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-58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-197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177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333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-225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-462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-777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467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598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-417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-185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177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333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-225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-300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Central</a:t>
                      </a:r>
                      <a:endParaRPr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-243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-58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-98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115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117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-101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-44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-166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-93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-532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168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103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432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-243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-50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-34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117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-101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-192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North</a:t>
                      </a:r>
                      <a:endParaRPr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-40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-41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225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318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587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1,164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168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570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841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-40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-41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177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346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1" name="Google Shape;1061;g104619947ee_12_298"/>
          <p:cNvSpPr txBox="1"/>
          <p:nvPr/>
        </p:nvSpPr>
        <p:spPr>
          <a:xfrm>
            <a:off x="2065401" y="6223625"/>
            <a:ext cx="2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Table 1. The CAN CF transportation volume in Y0</a:t>
            </a:r>
            <a:endParaRPr b="1"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62" name="Google Shape;1062;g104619947ee_12_298"/>
          <p:cNvSpPr txBox="1"/>
          <p:nvPr/>
        </p:nvSpPr>
        <p:spPr>
          <a:xfrm>
            <a:off x="8780764" y="27555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3" name="Google Shape;1063;g104619947ee_12_298"/>
          <p:cNvGraphicFramePr/>
          <p:nvPr/>
        </p:nvGraphicFramePr>
        <p:xfrm>
          <a:off x="6436050" y="528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790575"/>
                <a:gridCol w="356550"/>
                <a:gridCol w="356550"/>
                <a:gridCol w="356550"/>
                <a:gridCol w="356550"/>
                <a:gridCol w="356550"/>
                <a:gridCol w="356550"/>
                <a:gridCol w="356550"/>
                <a:gridCol w="356550"/>
                <a:gridCol w="356550"/>
                <a:gridCol w="356550"/>
                <a:gridCol w="356550"/>
                <a:gridCol w="356550"/>
                <a:gridCol w="479925"/>
              </a:tblGrid>
              <a:tr h="34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South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4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(135)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(16)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(179)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426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(573)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(245)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141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(218)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(4)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167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(417)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131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146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568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(4)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426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(573)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(99)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208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(218)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(4)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167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Central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4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(169)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(111)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(298)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(115)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(216)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(113)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(23)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(145)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(1,097)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117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347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119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767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(169)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(113)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380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(115)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(216)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(23)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(145)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(330)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North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4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138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334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210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502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(11)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(174)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1,356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131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372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347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265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1,335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(163)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(172)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(11)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(174)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4" name="Google Shape;1064;g104619947ee_12_298"/>
          <p:cNvSpPr txBox="1"/>
          <p:nvPr/>
        </p:nvSpPr>
        <p:spPr>
          <a:xfrm>
            <a:off x="7756976" y="6223625"/>
            <a:ext cx="283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Table 2. The Water transportation volume in Y0</a:t>
            </a:r>
            <a:endParaRPr b="1"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65" name="Google Shape;1065;g104619947ee_12_298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66" name="Google Shape;1066;g104619947ee_12_298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g104619947ee_12_3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1072" name="Google Shape;1072;g104619947ee_12_391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g104619947ee_12_391"/>
          <p:cNvSpPr txBox="1"/>
          <p:nvPr/>
        </p:nvSpPr>
        <p:spPr>
          <a:xfrm>
            <a:off x="3089189" y="27555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1074" name="Google Shape;1074;g104619947ee_12_391"/>
          <p:cNvPicPr preferRelativeResize="0"/>
          <p:nvPr/>
        </p:nvPicPr>
        <p:blipFill rotWithShape="1">
          <a:blip r:embed="rId5">
            <a:alphaModFix/>
          </a:blip>
          <a:srcRect b="29730" l="12540" r="14210" t="35370"/>
          <a:stretch/>
        </p:blipFill>
        <p:spPr>
          <a:xfrm>
            <a:off x="10649128" y="28763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g104619947ee_12_3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0975" y="64547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104619947ee_12_391"/>
          <p:cNvSpPr txBox="1"/>
          <p:nvPr/>
        </p:nvSpPr>
        <p:spPr>
          <a:xfrm>
            <a:off x="744475" y="-71500"/>
            <a:ext cx="78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3000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Appendix</a:t>
            </a:r>
            <a:endParaRPr b="1" i="0" sz="30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77" name="Google Shape;1077;g104619947ee_12_391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33755" y="12324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g104619947ee_12_391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g104619947ee_12_391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</a:t>
            </a: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0" name="Google Shape;1080;g104619947ee_12_391"/>
          <p:cNvGraphicFramePr/>
          <p:nvPr/>
        </p:nvGraphicFramePr>
        <p:xfrm>
          <a:off x="724525" y="455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824750"/>
                <a:gridCol w="357150"/>
                <a:gridCol w="357150"/>
                <a:gridCol w="357150"/>
                <a:gridCol w="357150"/>
                <a:gridCol w="357150"/>
                <a:gridCol w="357150"/>
                <a:gridCol w="357150"/>
                <a:gridCol w="357150"/>
                <a:gridCol w="357150"/>
                <a:gridCol w="357150"/>
                <a:gridCol w="357150"/>
                <a:gridCol w="357150"/>
                <a:gridCol w="374025"/>
              </a:tblGrid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South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-439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-701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-206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-221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-121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-182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-254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-140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-355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-58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-205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-2,842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370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481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208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421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261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265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392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161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2,828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-69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520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-518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200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140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-166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251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-194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-58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-205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-15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Central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244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361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324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110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426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264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267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396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162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178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190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3,011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242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358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208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421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261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265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392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161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2,577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142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-98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178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190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434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North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-73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149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230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895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128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251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9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66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-73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-24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149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151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230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644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1" name="Google Shape;1081;g104619947ee_12_391"/>
          <p:cNvSpPr txBox="1"/>
          <p:nvPr/>
        </p:nvSpPr>
        <p:spPr>
          <a:xfrm>
            <a:off x="2065400" y="6223625"/>
            <a:ext cx="291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Table 3. The PET HF transportation volume in Y0</a:t>
            </a:r>
            <a:endParaRPr b="1" sz="1000">
              <a:latin typeface="Assistant"/>
              <a:ea typeface="Assistant"/>
              <a:cs typeface="Assistant"/>
              <a:sym typeface="Assistant"/>
            </a:endParaRPr>
          </a:p>
        </p:txBody>
      </p:sp>
      <p:graphicFrame>
        <p:nvGraphicFramePr>
          <p:cNvPr id="1082" name="Google Shape;1082;g104619947ee_12_391"/>
          <p:cNvGraphicFramePr/>
          <p:nvPr/>
        </p:nvGraphicFramePr>
        <p:xfrm>
          <a:off x="6261925" y="467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732750"/>
                <a:gridCol w="403950"/>
                <a:gridCol w="393400"/>
                <a:gridCol w="382850"/>
                <a:gridCol w="382850"/>
                <a:gridCol w="382850"/>
                <a:gridCol w="382850"/>
                <a:gridCol w="382850"/>
                <a:gridCol w="382850"/>
                <a:gridCol w="380650"/>
                <a:gridCol w="427250"/>
                <a:gridCol w="443300"/>
                <a:gridCol w="382850"/>
                <a:gridCol w="382850"/>
              </a:tblGrid>
              <a:tr h="360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South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9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7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(64)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(12)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33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(80)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(184)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(95)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157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(102)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67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(98)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8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43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104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236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8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(64)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(12)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33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13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171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68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135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135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Central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7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(22)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(70)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(37)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(86)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(100)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(183)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(64)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61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(93)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112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(434)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8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110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202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102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578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8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(22)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(70)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(37)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18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25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86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122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122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North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Jan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Feb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Mar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Apr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May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Jun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Jul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Aug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Oct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Nov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Dec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FFFFF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Total</a:t>
                      </a:r>
                      <a:endParaRPr b="1" sz="800">
                        <a:solidFill>
                          <a:srgbClr val="FFFFF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7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Supply - Demand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(362)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363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(399)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(456)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102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493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659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(369)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139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468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(97)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159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700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Receiving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110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88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245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174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102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814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Sending</a:t>
                      </a:r>
                      <a:endParaRPr sz="8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Remaining Stock</a:t>
                      </a:r>
                      <a:endParaRPr sz="8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(362)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363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(399)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(456)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390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961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743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708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1,177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1,080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1,239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1,239</a:t>
                      </a:r>
                      <a:endParaRPr sz="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3" name="Google Shape;1083;g104619947ee_12_391"/>
          <p:cNvSpPr txBox="1"/>
          <p:nvPr/>
        </p:nvSpPr>
        <p:spPr>
          <a:xfrm>
            <a:off x="7792025" y="6223625"/>
            <a:ext cx="291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Table 4. The PET CF transportation volume in Y0</a:t>
            </a:r>
            <a:endParaRPr b="1"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84" name="Google Shape;1084;g104619947ee_12_391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85" name="Google Shape;1085;g104619947ee_12_391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g1046e569a8a_5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1091" name="Google Shape;1091;g1046e569a8a_5_4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092" name="Google Shape;1092;g1046e569a8a_5_4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1046e569a8a_5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1046e569a8a_5_4"/>
          <p:cNvSpPr txBox="1"/>
          <p:nvPr/>
        </p:nvSpPr>
        <p:spPr>
          <a:xfrm>
            <a:off x="813676" y="134425"/>
            <a:ext cx="771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Appendix</a:t>
            </a:r>
            <a:endParaRPr b="0" i="0" sz="21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95" name="Google Shape;1095;g1046e569a8a_5_4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g1046e569a8a_5_4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g1046e569a8a_5_4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1046e569a8a_5_4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cxnSp>
        <p:nvCxnSpPr>
          <p:cNvPr id="1099" name="Google Shape;1099;g1046e569a8a_5_4"/>
          <p:cNvCxnSpPr/>
          <p:nvPr/>
        </p:nvCxnSpPr>
        <p:spPr>
          <a:xfrm>
            <a:off x="860150" y="599272"/>
            <a:ext cx="37080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100" name="Google Shape;1100;g1046e569a8a_5_4"/>
          <p:cNvGraphicFramePr/>
          <p:nvPr/>
        </p:nvGraphicFramePr>
        <p:xfrm>
          <a:off x="838200" y="99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</a:tblGrid>
              <a:tr h="247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1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Y1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Y2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Y3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Y4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Y5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Y6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Y7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247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Revenue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1,950,806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1,950,806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1,950,806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1,950,806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1,950,806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1,950,806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1,950,806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COGS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Cost and Packaging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799,512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799,512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799,512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799,512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799,512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799,512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799,512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Manufacturing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296,962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296,962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296,962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296,962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296,962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296,962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296,962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 manufacturing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182,746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182,746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182,746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182,746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182,746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182,746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182,746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 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1,362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2,036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2,711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3,386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4,060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4,734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Warehouse 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Maintenance 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Transportation cost CAN CF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3,706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2,846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2,058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Gross Profit</a:t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667,128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667,119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667,107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667,677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667,558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666,756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665,954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1" name="Google Shape;1101;g1046e569a8a_5_4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02" name="Google Shape;1102;g1046e569a8a_5_4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g1046e569a8a_5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1108" name="Google Shape;1108;g1046e569a8a_5_22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109" name="Google Shape;1109;g1046e569a8a_5_22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g1046e569a8a_5_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g1046e569a8a_5_22"/>
          <p:cNvSpPr txBox="1"/>
          <p:nvPr/>
        </p:nvSpPr>
        <p:spPr>
          <a:xfrm>
            <a:off x="813676" y="134425"/>
            <a:ext cx="771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Appendix</a:t>
            </a:r>
            <a:endParaRPr b="0" i="0" sz="21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12" name="Google Shape;1112;g1046e569a8a_5_22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g1046e569a8a_5_22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g1046e569a8a_5_22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1046e569a8a_5_22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cxnSp>
        <p:nvCxnSpPr>
          <p:cNvPr id="1116" name="Google Shape;1116;g1046e569a8a_5_22"/>
          <p:cNvCxnSpPr/>
          <p:nvPr/>
        </p:nvCxnSpPr>
        <p:spPr>
          <a:xfrm>
            <a:off x="860150" y="599272"/>
            <a:ext cx="37080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117" name="Google Shape;1117;g1046e569a8a_5_22"/>
          <p:cNvGraphicFramePr/>
          <p:nvPr/>
        </p:nvGraphicFramePr>
        <p:xfrm>
          <a:off x="838200" y="99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2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Y1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Y2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Y3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Y4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Y5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Y6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Y7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Revenue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1,883,817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1,917,131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1,947,753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1,991,046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2,019,427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2,033,086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2,046,750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COGS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Cost and Packaging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772,058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785,711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798,261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816,004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827,636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833,234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838,833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Manufacturing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485,293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493,876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501,764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512,917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520,228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523,747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527,267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 manufacturing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176,470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179,591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182,460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186,515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189,174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190,453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191,733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 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Warehouse 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Maintenance 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Transportation cost CAN CF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Gross Profit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449,846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457,630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464,785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474,966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481,586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484,689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487,793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8" name="Google Shape;1118;g1046e569a8a_5_22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19" name="Google Shape;1119;g1046e569a8a_5_22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27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g1046e569a8a_5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1125" name="Google Shape;1125;g1046e569a8a_5_39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126" name="Google Shape;1126;g1046e569a8a_5_39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g1046e569a8a_5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g1046e569a8a_5_39"/>
          <p:cNvSpPr txBox="1"/>
          <p:nvPr/>
        </p:nvSpPr>
        <p:spPr>
          <a:xfrm>
            <a:off x="813676" y="134425"/>
            <a:ext cx="771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Appendix</a:t>
            </a:r>
            <a:endParaRPr b="0" i="0" sz="21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29" name="Google Shape;1129;g1046e569a8a_5_39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g1046e569a8a_5_39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g1046e569a8a_5_39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1046e569a8a_5_39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cxnSp>
        <p:nvCxnSpPr>
          <p:cNvPr id="1133" name="Google Shape;1133;g1046e569a8a_5_39"/>
          <p:cNvCxnSpPr/>
          <p:nvPr/>
        </p:nvCxnSpPr>
        <p:spPr>
          <a:xfrm>
            <a:off x="860150" y="599272"/>
            <a:ext cx="37080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134" name="Google Shape;1134;g1046e569a8a_5_39"/>
          <p:cNvGraphicFramePr/>
          <p:nvPr/>
        </p:nvGraphicFramePr>
        <p:xfrm>
          <a:off x="838200" y="99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  <a:gridCol w="10972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3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Y1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Y2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Y3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Y4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Y5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Y6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Y7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Revenue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1,883,817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1,917,131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1,947,753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1,991,046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2,019,427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2,033,086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2,046,750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COGS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Cost and Packaging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772,058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785,711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798,261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816,004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827,636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833,234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838,833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 Manufacturing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286,764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291,836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296,497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303,087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307,407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309,487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311,567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 manufacturing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176,470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179,591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182,460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186,515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189,174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190,453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191,733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Primary 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Warehouse 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Maintenance cost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19.52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42.07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62.86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83.73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104.55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125.36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146.18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Transportation cost CAN CF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Gross Profit</a:t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648,505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659,951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670,472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685,356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695,105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699,787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704,470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5" name="Google Shape;1135;g1046e569a8a_5_39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36" name="Google Shape;1136;g1046e569a8a_5_39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fa74d6214c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718"/>
            <a:ext cx="12212222" cy="68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fa74d6214c_3_0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0" y="-11966"/>
            <a:ext cx="12212225" cy="686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fa74d6214c_3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220" name="Google Shape;220;gfa74d6214c_3_0"/>
          <p:cNvPicPr preferRelativeResize="0"/>
          <p:nvPr/>
        </p:nvPicPr>
        <p:blipFill rotWithShape="1">
          <a:blip r:embed="rId6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fa74d6214c_3_0"/>
          <p:cNvSpPr txBox="1"/>
          <p:nvPr/>
        </p:nvSpPr>
        <p:spPr>
          <a:xfrm>
            <a:off x="3089189" y="27555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fa74d6214c_3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gfa74d6214c_3_0"/>
          <p:cNvGrpSpPr/>
          <p:nvPr/>
        </p:nvGrpSpPr>
        <p:grpSpPr>
          <a:xfrm>
            <a:off x="11053678" y="5496075"/>
            <a:ext cx="1036908" cy="918324"/>
            <a:chOff x="10504668" y="437615"/>
            <a:chExt cx="1480451" cy="1341402"/>
          </a:xfrm>
        </p:grpSpPr>
        <p:pic>
          <p:nvPicPr>
            <p:cNvPr id="224" name="Google Shape;224;gfa74d6214c_3_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823987">
              <a:off x="11203094" y="1037884"/>
              <a:ext cx="713165" cy="666000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  <p:pic>
          <p:nvPicPr>
            <p:cNvPr id="225" name="Google Shape;225;gfa74d6214c_3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945060">
              <a:off x="10554903" y="908933"/>
              <a:ext cx="465509" cy="434503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  <p:pic>
          <p:nvPicPr>
            <p:cNvPr id="226" name="Google Shape;226;gfa74d6214c_3_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332616">
              <a:off x="11158658" y="499438"/>
              <a:ext cx="400472" cy="373798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</p:grpSp>
      <p:sp>
        <p:nvSpPr>
          <p:cNvPr id="227" name="Google Shape;227;gfa74d6214c_3_0"/>
          <p:cNvSpPr txBox="1"/>
          <p:nvPr/>
        </p:nvSpPr>
        <p:spPr>
          <a:xfrm>
            <a:off x="798825" y="1915800"/>
            <a:ext cx="9745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</a:rPr>
              <a:t>In Y0, the actual supply is insufficient to fulfill demand so that each region has to receive goods from the others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fa74d6214c_3_0"/>
          <p:cNvPicPr preferRelativeResize="0"/>
          <p:nvPr/>
        </p:nvPicPr>
        <p:blipFill rotWithShape="1">
          <a:blip r:embed="rId11">
            <a:alphaModFix/>
          </a:blip>
          <a:srcRect b="17043" l="20253" r="21912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fa74d6214c_3_0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Primary Cost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 Y0 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&gt; 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Recommendations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New Product Launch 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Analysis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&gt; 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Recommendations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descr="Text&#10;&#10;Description automatically generated" id="230" name="Google Shape;230;gfa74d6214c_3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87021" y="213636"/>
            <a:ext cx="753969" cy="45725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fa74d6214c_3_0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232" name="Google Shape;232;gfa74d6214c_3_0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g1046e569a8a_5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1142" name="Google Shape;1142;g1046e569a8a_5_56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143" name="Google Shape;1143;g1046e569a8a_5_56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g1046e569a8a_5_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g1046e569a8a_5_56"/>
          <p:cNvSpPr txBox="1"/>
          <p:nvPr/>
        </p:nvSpPr>
        <p:spPr>
          <a:xfrm>
            <a:off x="813676" y="134425"/>
            <a:ext cx="771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Appendix</a:t>
            </a:r>
            <a:endParaRPr b="0" i="0" sz="21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46" name="Google Shape;1146;g1046e569a8a_5_56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g1046e569a8a_5_56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g1046e569a8a_5_56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g1046e569a8a_5_56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cxnSp>
        <p:nvCxnSpPr>
          <p:cNvPr id="1150" name="Google Shape;1150;g1046e569a8a_5_56"/>
          <p:cNvCxnSpPr/>
          <p:nvPr/>
        </p:nvCxnSpPr>
        <p:spPr>
          <a:xfrm>
            <a:off x="860150" y="599272"/>
            <a:ext cx="37080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151" name="Google Shape;1151;g1046e569a8a_5_56"/>
          <p:cNvGraphicFramePr/>
          <p:nvPr/>
        </p:nvGraphicFramePr>
        <p:xfrm>
          <a:off x="823925" y="1617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874875"/>
                <a:gridCol w="874875"/>
                <a:gridCol w="874875"/>
                <a:gridCol w="874875"/>
                <a:gridCol w="874875"/>
                <a:gridCol w="874875"/>
              </a:tblGrid>
              <a:tr h="365350"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1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 Cash flow (Million)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Discount factor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Discounted cash flow (Million)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Cumulative cash flow (Million)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667,128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587,073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587,073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667,119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520,353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1,107,426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667,107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460,304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1,567,729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667,677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407,283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1,975,012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667,558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353,806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2,328,818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666,756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313,375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2,642,193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665,954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279,701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2,921,894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2" name="Google Shape;1152;g1046e569a8a_5_56"/>
          <p:cNvGraphicFramePr/>
          <p:nvPr/>
        </p:nvGraphicFramePr>
        <p:xfrm>
          <a:off x="6527000" y="16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838950"/>
                <a:gridCol w="838950"/>
                <a:gridCol w="838950"/>
                <a:gridCol w="838950"/>
                <a:gridCol w="1241650"/>
                <a:gridCol w="838950"/>
              </a:tblGrid>
              <a:tr h="314325"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2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 Cash flow (Million)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Discount factor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Discounted cash flow (Million)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Cumulative cash flow (Million)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449,846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395,864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395,864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457,630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356,952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752,816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464,785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320,702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1,073,517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474,966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289,729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1,363,247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481,586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255,240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1,618,487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484,689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227,804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1,846,291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487,793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204,873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2,051,164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3" name="Google Shape;1153;g1046e569a8a_5_56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54" name="Google Shape;1154;g1046e569a8a_5_56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29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g1046e569a8a_5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1160" name="Google Shape;1160;g1046e569a8a_5_80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161" name="Google Shape;1161;g1046e569a8a_5_80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g1046e569a8a_5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g1046e569a8a_5_80"/>
          <p:cNvSpPr txBox="1"/>
          <p:nvPr/>
        </p:nvSpPr>
        <p:spPr>
          <a:xfrm>
            <a:off x="813676" y="134425"/>
            <a:ext cx="771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Appendix</a:t>
            </a:r>
            <a:endParaRPr b="0" i="0" sz="21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64" name="Google Shape;1164;g1046e569a8a_5_80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g1046e569a8a_5_80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g1046e569a8a_5_80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Summary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g1046e569a8a_5_80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cxnSp>
        <p:nvCxnSpPr>
          <p:cNvPr id="1168" name="Google Shape;1168;g1046e569a8a_5_80"/>
          <p:cNvCxnSpPr/>
          <p:nvPr/>
        </p:nvCxnSpPr>
        <p:spPr>
          <a:xfrm>
            <a:off x="860150" y="599272"/>
            <a:ext cx="37080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169" name="Google Shape;1169;g1046e569a8a_5_80"/>
          <p:cNvGraphicFramePr/>
          <p:nvPr/>
        </p:nvGraphicFramePr>
        <p:xfrm>
          <a:off x="2264625" y="111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1209375"/>
                <a:gridCol w="1209375"/>
                <a:gridCol w="1209375"/>
                <a:gridCol w="1209375"/>
                <a:gridCol w="1789875"/>
                <a:gridCol w="1209375"/>
              </a:tblGrid>
              <a:tr h="657825"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3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 Cash flow (Million)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Discount factor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Discounted cash flow (Million)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Cumulative cash flow (Million)</a:t>
                      </a:r>
                      <a:endParaRPr b="1" sz="1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</a:tr>
              <a:tr h="495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648,505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570,684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570,684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659,951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0.78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514,762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1,085,447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670,472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462,626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1,548,073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685,356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418,067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1,966,140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695,105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368,406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2,334,545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699,787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328,900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2,663,445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704,470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295,877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2,959,323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0" name="Google Shape;1170;g1046e569a8a_5_80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71" name="Google Shape;1171;g1046e569a8a_5_80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30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46e569a8a_1_282"/>
          <p:cNvSpPr/>
          <p:nvPr/>
        </p:nvSpPr>
        <p:spPr>
          <a:xfrm>
            <a:off x="8969625" y="2047700"/>
            <a:ext cx="919500" cy="1411200"/>
          </a:xfrm>
          <a:prstGeom prst="rect">
            <a:avLst/>
          </a:prstGeom>
          <a:noFill/>
          <a:ln cap="flat" cmpd="sng" w="19050">
            <a:solidFill>
              <a:srgbClr val="052CBB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11520000" dist="19050">
              <a:srgbClr val="F3F3F3">
                <a:alpha val="79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38" name="Google Shape;238;g1046e569a8a_1_282"/>
          <p:cNvSpPr/>
          <p:nvPr/>
        </p:nvSpPr>
        <p:spPr>
          <a:xfrm>
            <a:off x="5326925" y="1767912"/>
            <a:ext cx="919500" cy="1691100"/>
          </a:xfrm>
          <a:prstGeom prst="rect">
            <a:avLst/>
          </a:prstGeom>
          <a:noFill/>
          <a:ln cap="flat" cmpd="sng" w="19050">
            <a:solidFill>
              <a:srgbClr val="052CBB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11520000" dist="19050">
              <a:srgbClr val="F3F3F3">
                <a:alpha val="79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9" name="Google Shape;239;g1046e569a8a_1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240" name="Google Shape;240;g1046e569a8a_1_282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4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241" name="Google Shape;241;g1046e569a8a_1_282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9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046e569a8a_1_2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046e569a8a_1_282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046e569a8a_1_282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046e569a8a_1_282"/>
          <p:cNvSpPr txBox="1"/>
          <p:nvPr/>
        </p:nvSpPr>
        <p:spPr>
          <a:xfrm rot="-5400000">
            <a:off x="-3321085" y="2542210"/>
            <a:ext cx="72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</a:t>
            </a:r>
            <a:r>
              <a:rPr lang="en-US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046e569a8a_1_282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Primary Cost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 Y0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&gt;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Recommendations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New Product Launch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Analysis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&gt;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Recommendations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g1046e569a8a_1_282"/>
          <p:cNvGrpSpPr/>
          <p:nvPr/>
        </p:nvGrpSpPr>
        <p:grpSpPr>
          <a:xfrm>
            <a:off x="776258" y="-96198"/>
            <a:ext cx="8957776" cy="800380"/>
            <a:chOff x="582208" y="-72150"/>
            <a:chExt cx="6718500" cy="600300"/>
          </a:xfrm>
        </p:grpSpPr>
        <p:sp>
          <p:nvSpPr>
            <p:cNvPr id="248" name="Google Shape;248;g1046e569a8a_1_282"/>
            <p:cNvSpPr txBox="1"/>
            <p:nvPr/>
          </p:nvSpPr>
          <p:spPr>
            <a:xfrm>
              <a:off x="582208" y="-72150"/>
              <a:ext cx="6718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-US" sz="2100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As a result, SP Co. had to spend</a:t>
              </a:r>
              <a:r>
                <a:rPr b="1" i="0" lang="en-US" sz="2100" u="none" cap="none" strike="noStrike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i="0" lang="en-US" sz="19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i="0" lang="en-US" sz="4000" u="none" cap="none" strike="noStrike">
                  <a:solidFill>
                    <a:srgbClr val="A61C00"/>
                  </a:solidFill>
                  <a:latin typeface="Assistant"/>
                  <a:ea typeface="Assistant"/>
                  <a:cs typeface="Assistant"/>
                  <a:sym typeface="Assistant"/>
                </a:rPr>
                <a:t>47,089</a:t>
              </a:r>
              <a:r>
                <a:rPr b="1" i="0" lang="en-US" sz="1300" u="none" cap="none" strike="noStrike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i="0" lang="en-US" sz="1300" u="none" cap="none" strike="noStrike">
                  <a:solidFill>
                    <a:srgbClr val="A61C00"/>
                  </a:solidFill>
                  <a:latin typeface="Assistant"/>
                  <a:ea typeface="Assistant"/>
                  <a:cs typeface="Assistant"/>
                  <a:sym typeface="Assistant"/>
                </a:rPr>
                <a:t>million VND</a:t>
              </a:r>
              <a:r>
                <a:rPr b="1" i="0" lang="en-US" sz="1900" u="none" cap="none" strike="noStrike">
                  <a:solidFill>
                    <a:srgbClr val="A72A1E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lang="en-US" sz="2100">
                  <a:solidFill>
                    <a:srgbClr val="071F7F"/>
                  </a:solidFill>
                  <a:latin typeface="Assistant"/>
                  <a:ea typeface="Assistant"/>
                  <a:cs typeface="Assistant"/>
                  <a:sym typeface="Assistant"/>
                </a:rPr>
                <a:t>on primary cost</a:t>
              </a:r>
              <a:endParaRPr b="1" i="0" sz="2100" u="none" cap="none" strike="noStrike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cxnSp>
          <p:nvCxnSpPr>
            <p:cNvPr id="249" name="Google Shape;249;g1046e569a8a_1_282"/>
            <p:cNvCxnSpPr/>
            <p:nvPr/>
          </p:nvCxnSpPr>
          <p:spPr>
            <a:xfrm>
              <a:off x="645113" y="449454"/>
              <a:ext cx="6018900" cy="0"/>
            </a:xfrm>
            <a:prstGeom prst="straightConnector1">
              <a:avLst/>
            </a:prstGeom>
            <a:noFill/>
            <a:ln cap="flat" cmpd="sng" w="19050">
              <a:solidFill>
                <a:srgbClr val="071F7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50" name="Google Shape;250;g1046e569a8a_1_282"/>
          <p:cNvCxnSpPr/>
          <p:nvPr/>
        </p:nvCxnSpPr>
        <p:spPr>
          <a:xfrm>
            <a:off x="4654650" y="971238"/>
            <a:ext cx="0" cy="252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g1046e569a8a_1_282"/>
          <p:cNvSpPr txBox="1"/>
          <p:nvPr/>
        </p:nvSpPr>
        <p:spPr>
          <a:xfrm>
            <a:off x="4676433" y="777033"/>
            <a:ext cx="720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In which</a:t>
            </a:r>
            <a:r>
              <a:rPr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Primary Cost/ Ton </a:t>
            </a:r>
            <a:r>
              <a:rPr lang="en-US"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regards to</a:t>
            </a:r>
            <a:r>
              <a:rPr b="1"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Cost of</a:t>
            </a:r>
            <a:r>
              <a:rPr b="1" lang="en-US" sz="1600">
                <a:solidFill>
                  <a:srgbClr val="074AE3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600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rPr>
              <a:t>T</a:t>
            </a:r>
            <a:r>
              <a:rPr b="1" lang="en-US" sz="1600" u="none" cap="none" strike="noStrike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rPr>
              <a:t>rans</a:t>
            </a:r>
            <a:r>
              <a:rPr b="1" lang="en-US" sz="1600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r>
              <a:rPr b="1" lang="en-US" sz="1600" u="none" cap="none" strike="noStrike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600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rPr>
              <a:t>R</a:t>
            </a:r>
            <a:r>
              <a:rPr b="1" lang="en-US" sz="1600" u="none" cap="none" strike="noStrike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rPr>
              <a:t>outes</a:t>
            </a:r>
            <a:r>
              <a:rPr b="1" lang="en-US" sz="16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&amp;</a:t>
            </a:r>
            <a:r>
              <a:rPr b="1" lang="en-US" sz="16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600" u="none" cap="none" strike="noStrike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rPr>
              <a:t>Tra</a:t>
            </a:r>
            <a:r>
              <a:rPr b="1" lang="en-US" sz="1600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rPr>
              <a:t>ns. Types</a:t>
            </a:r>
            <a:r>
              <a:rPr b="1" lang="en-US" sz="16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 sz="16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(unit: VND/ ton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b="0" i="0" sz="10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252" name="Google Shape;252;g1046e569a8a_1_282"/>
          <p:cNvGrpSpPr/>
          <p:nvPr/>
        </p:nvGrpSpPr>
        <p:grpSpPr>
          <a:xfrm>
            <a:off x="6189555" y="1803338"/>
            <a:ext cx="919577" cy="1614142"/>
            <a:chOff x="3520348" y="1483500"/>
            <a:chExt cx="689700" cy="1210637"/>
          </a:xfrm>
        </p:grpSpPr>
        <p:sp>
          <p:nvSpPr>
            <p:cNvPr id="253" name="Google Shape;253;g1046e569a8a_1_282"/>
            <p:cNvSpPr txBox="1"/>
            <p:nvPr/>
          </p:nvSpPr>
          <p:spPr>
            <a:xfrm>
              <a:off x="3520348" y="2278637"/>
              <a:ext cx="689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200" u="none" cap="none" strike="noStrike">
                  <a:solidFill>
                    <a:srgbClr val="434343"/>
                  </a:solidFill>
                  <a:latin typeface="Assistant"/>
                  <a:ea typeface="Assistant"/>
                  <a:cs typeface="Assistant"/>
                  <a:sym typeface="Assistant"/>
                </a:rPr>
                <a:t>North</a:t>
              </a:r>
              <a:endParaRPr i="0" sz="1200" u="none" cap="none" strike="noStrike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200" u="none" cap="none" strike="noStrike">
                  <a:solidFill>
                    <a:srgbClr val="434343"/>
                  </a:solidFill>
                  <a:latin typeface="Assistant"/>
                  <a:ea typeface="Assistant"/>
                  <a:cs typeface="Assistant"/>
                  <a:sym typeface="Assistant"/>
                </a:rPr>
                <a:t>-&gt; Central</a:t>
              </a:r>
              <a:endParaRPr i="0" sz="1200" u="none" cap="none" strike="noStrike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254" name="Google Shape;254;g1046e569a8a_1_282"/>
            <p:cNvGrpSpPr/>
            <p:nvPr/>
          </p:nvGrpSpPr>
          <p:grpSpPr>
            <a:xfrm>
              <a:off x="3642600" y="1483500"/>
              <a:ext cx="445200" cy="837300"/>
              <a:chOff x="4404600" y="1483500"/>
              <a:chExt cx="445200" cy="837300"/>
            </a:xfrm>
          </p:grpSpPr>
          <p:sp>
            <p:nvSpPr>
              <p:cNvPr id="255" name="Google Shape;255;g1046e569a8a_1_282"/>
              <p:cNvSpPr/>
              <p:nvPr/>
            </p:nvSpPr>
            <p:spPr>
              <a:xfrm>
                <a:off x="4445651" y="1483500"/>
                <a:ext cx="373500" cy="8373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1" i="0" sz="2700" u="none" cap="none" strike="noStrike">
                  <a:solidFill>
                    <a:srgbClr val="F1C232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56" name="Google Shape;256;g1046e569a8a_1_282"/>
              <p:cNvSpPr txBox="1"/>
              <p:nvPr/>
            </p:nvSpPr>
            <p:spPr>
              <a:xfrm>
                <a:off x="4404600" y="1755608"/>
                <a:ext cx="445200" cy="24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i="1" lang="en-US" sz="900" u="none" cap="none" strike="noStrike">
                    <a:solidFill>
                      <a:srgbClr val="666666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380,638</a:t>
                </a:r>
                <a:endParaRPr i="1" sz="900" u="none" cap="none" strike="noStrike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257" name="Google Shape;257;g1046e569a8a_1_282"/>
          <p:cNvGrpSpPr/>
          <p:nvPr/>
        </p:nvGrpSpPr>
        <p:grpSpPr>
          <a:xfrm>
            <a:off x="6918716" y="1678515"/>
            <a:ext cx="919577" cy="1869893"/>
            <a:chOff x="4026499" y="1592540"/>
            <a:chExt cx="689700" cy="1106184"/>
          </a:xfrm>
        </p:grpSpPr>
        <p:sp>
          <p:nvSpPr>
            <p:cNvPr id="258" name="Google Shape;258;g1046e569a8a_1_282"/>
            <p:cNvSpPr txBox="1"/>
            <p:nvPr/>
          </p:nvSpPr>
          <p:spPr>
            <a:xfrm>
              <a:off x="4026499" y="2283224"/>
              <a:ext cx="689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434343"/>
                  </a:solidFill>
                  <a:latin typeface="Assistant"/>
                  <a:ea typeface="Assistant"/>
                  <a:cs typeface="Assistant"/>
                  <a:sym typeface="Assistant"/>
                </a:rPr>
                <a:t>Central</a:t>
              </a:r>
              <a:endParaRPr i="0" sz="1200" u="none" cap="none" strike="noStrike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200" u="none" cap="none" strike="noStrike">
                  <a:solidFill>
                    <a:srgbClr val="434343"/>
                  </a:solidFill>
                  <a:latin typeface="Assistant"/>
                  <a:ea typeface="Assistant"/>
                  <a:cs typeface="Assistant"/>
                  <a:sym typeface="Assistant"/>
                </a:rPr>
                <a:t>-&gt; </a:t>
              </a:r>
              <a:r>
                <a:rPr lang="en-US" sz="1200">
                  <a:solidFill>
                    <a:srgbClr val="434343"/>
                  </a:solidFill>
                  <a:latin typeface="Assistant"/>
                  <a:ea typeface="Assistant"/>
                  <a:cs typeface="Assistant"/>
                  <a:sym typeface="Assistant"/>
                </a:rPr>
                <a:t>North</a:t>
              </a:r>
              <a:endParaRPr i="0" sz="1200" u="none" cap="none" strike="noStrike">
                <a:solidFill>
                  <a:srgbClr val="434343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259" name="Google Shape;259;g1046e569a8a_1_282"/>
            <p:cNvGrpSpPr/>
            <p:nvPr/>
          </p:nvGrpSpPr>
          <p:grpSpPr>
            <a:xfrm>
              <a:off x="4178850" y="1592540"/>
              <a:ext cx="445200" cy="728284"/>
              <a:chOff x="4404600" y="1483500"/>
              <a:chExt cx="445200" cy="837300"/>
            </a:xfrm>
          </p:grpSpPr>
          <p:sp>
            <p:nvSpPr>
              <p:cNvPr id="260" name="Google Shape;260;g1046e569a8a_1_282"/>
              <p:cNvSpPr/>
              <p:nvPr/>
            </p:nvSpPr>
            <p:spPr>
              <a:xfrm>
                <a:off x="4445651" y="1483500"/>
                <a:ext cx="373500" cy="8373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1" i="0" sz="2700" u="none" cap="none" strike="noStrike">
                  <a:solidFill>
                    <a:srgbClr val="F1C232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1" name="Google Shape;261;g1046e569a8a_1_282"/>
              <p:cNvSpPr txBox="1"/>
              <p:nvPr/>
            </p:nvSpPr>
            <p:spPr>
              <a:xfrm>
                <a:off x="4404600" y="1755608"/>
                <a:ext cx="445200" cy="21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i="1" lang="en-US" sz="900">
                    <a:solidFill>
                      <a:srgbClr val="666666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409,502</a:t>
                </a:r>
                <a:endParaRPr i="1" sz="900" u="none" cap="none" strike="noStrike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grpSp>
        <p:nvGrpSpPr>
          <p:cNvPr id="262" name="Google Shape;262;g1046e569a8a_1_282"/>
          <p:cNvGrpSpPr/>
          <p:nvPr/>
        </p:nvGrpSpPr>
        <p:grpSpPr>
          <a:xfrm>
            <a:off x="5301505" y="1840409"/>
            <a:ext cx="970376" cy="1641563"/>
            <a:chOff x="4537950" y="1074532"/>
            <a:chExt cx="727800" cy="1996792"/>
          </a:xfrm>
        </p:grpSpPr>
        <p:sp>
          <p:nvSpPr>
            <p:cNvPr id="263" name="Google Shape;263;g1046e569a8a_1_282"/>
            <p:cNvSpPr txBox="1"/>
            <p:nvPr/>
          </p:nvSpPr>
          <p:spPr>
            <a:xfrm>
              <a:off x="4537950" y="1074532"/>
              <a:ext cx="727800" cy="4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rPr>
                <a:t>363,418</a:t>
              </a:r>
              <a:endParaRPr b="1" i="0" u="none" cap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grpSp>
          <p:nvGrpSpPr>
            <p:cNvPr id="264" name="Google Shape;264;g1046e569a8a_1_282"/>
            <p:cNvGrpSpPr/>
            <p:nvPr/>
          </p:nvGrpSpPr>
          <p:grpSpPr>
            <a:xfrm>
              <a:off x="4556999" y="1443028"/>
              <a:ext cx="689700" cy="1628296"/>
              <a:chOff x="4556999" y="1443028"/>
              <a:chExt cx="689700" cy="1628296"/>
            </a:xfrm>
          </p:grpSpPr>
          <p:sp>
            <p:nvSpPr>
              <p:cNvPr id="265" name="Google Shape;265;g1046e569a8a_1_282"/>
              <p:cNvSpPr/>
              <p:nvPr/>
            </p:nvSpPr>
            <p:spPr>
              <a:xfrm>
                <a:off x="4715101" y="1443028"/>
                <a:ext cx="373500" cy="880200"/>
              </a:xfrm>
              <a:prstGeom prst="rect">
                <a:avLst/>
              </a:prstGeom>
              <a:solidFill>
                <a:srgbClr val="102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1" i="0" sz="2700" u="none" cap="none" strike="noStrike">
                  <a:solidFill>
                    <a:srgbClr val="F1C232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sp>
            <p:nvSpPr>
              <p:cNvPr id="266" name="Google Shape;266;g1046e569a8a_1_282"/>
              <p:cNvSpPr txBox="1"/>
              <p:nvPr/>
            </p:nvSpPr>
            <p:spPr>
              <a:xfrm>
                <a:off x="4556999" y="2283224"/>
                <a:ext cx="689700" cy="7881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FFFFFF">
                    <a:alpha val="50000"/>
                  </a:srgbClr>
                </a:outerShdw>
              </a:effectLst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lang="en-US">
                    <a:solidFill>
                      <a:srgbClr val="071B65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Central</a:t>
                </a:r>
                <a:endParaRPr b="1" i="0" u="none" cap="none" strike="noStrike">
                  <a:solidFill>
                    <a:srgbClr val="071B65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u="none" cap="none" strike="noStrike">
                    <a:solidFill>
                      <a:srgbClr val="071B65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-&gt; </a:t>
                </a:r>
                <a:r>
                  <a:rPr b="1" lang="en-US">
                    <a:solidFill>
                      <a:srgbClr val="071B65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South</a:t>
                </a:r>
                <a:endParaRPr b="1" i="0" u="none" cap="none" strike="noStrike">
                  <a:solidFill>
                    <a:srgbClr val="071B65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</p:grpSp>
      </p:grpSp>
      <p:sp>
        <p:nvSpPr>
          <p:cNvPr id="267" name="Google Shape;267;g1046e569a8a_1_282"/>
          <p:cNvSpPr txBox="1"/>
          <p:nvPr/>
        </p:nvSpPr>
        <p:spPr>
          <a:xfrm>
            <a:off x="1042992" y="769983"/>
            <a:ext cx="318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Primary Cost</a:t>
            </a:r>
            <a:r>
              <a:rPr b="1" lang="en-US"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is calculated by:</a:t>
            </a:r>
            <a:endParaRPr b="0" i="0" sz="800" u="none" cap="none" strike="noStrike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68" name="Google Shape;268;g1046e569a8a_1_282"/>
          <p:cNvCxnSpPr/>
          <p:nvPr/>
        </p:nvCxnSpPr>
        <p:spPr>
          <a:xfrm>
            <a:off x="8354533" y="1573433"/>
            <a:ext cx="0" cy="186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269" name="Google Shape;269;g1046e569a8a_1_282"/>
          <p:cNvGrpSpPr/>
          <p:nvPr/>
        </p:nvGrpSpPr>
        <p:grpSpPr>
          <a:xfrm>
            <a:off x="8969619" y="1962339"/>
            <a:ext cx="2499771" cy="1508604"/>
            <a:chOff x="6422575" y="1567043"/>
            <a:chExt cx="1874875" cy="1131482"/>
          </a:xfrm>
        </p:grpSpPr>
        <p:grpSp>
          <p:nvGrpSpPr>
            <p:cNvPr id="270" name="Google Shape;270;g1046e569a8a_1_282"/>
            <p:cNvGrpSpPr/>
            <p:nvPr/>
          </p:nvGrpSpPr>
          <p:grpSpPr>
            <a:xfrm>
              <a:off x="6422575" y="1687278"/>
              <a:ext cx="727800" cy="907646"/>
              <a:chOff x="4537950" y="1687278"/>
              <a:chExt cx="727800" cy="907646"/>
            </a:xfrm>
          </p:grpSpPr>
          <p:sp>
            <p:nvSpPr>
              <p:cNvPr id="271" name="Google Shape;271;g1046e569a8a_1_282"/>
              <p:cNvSpPr txBox="1"/>
              <p:nvPr/>
            </p:nvSpPr>
            <p:spPr>
              <a:xfrm>
                <a:off x="4537950" y="1687278"/>
                <a:ext cx="727800" cy="3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-US">
                    <a:latin typeface="Assistant"/>
                    <a:ea typeface="Assistant"/>
                    <a:cs typeface="Assistant"/>
                    <a:sym typeface="Assistant"/>
                  </a:rPr>
                  <a:t>396,786</a:t>
                </a:r>
                <a:endParaRPr b="1" i="0" u="none" cap="none" strike="noStrike">
                  <a:solidFill>
                    <a:srgbClr val="000000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grpSp>
            <p:nvGrpSpPr>
              <p:cNvPr id="272" name="Google Shape;272;g1046e569a8a_1_282"/>
              <p:cNvGrpSpPr/>
              <p:nvPr/>
            </p:nvGrpSpPr>
            <p:grpSpPr>
              <a:xfrm>
                <a:off x="4556999" y="1945118"/>
                <a:ext cx="689700" cy="649806"/>
                <a:chOff x="4556999" y="1945118"/>
                <a:chExt cx="689700" cy="649806"/>
              </a:xfrm>
            </p:grpSpPr>
            <p:sp>
              <p:nvSpPr>
                <p:cNvPr id="273" name="Google Shape;273;g1046e569a8a_1_282"/>
                <p:cNvSpPr/>
                <p:nvPr/>
              </p:nvSpPr>
              <p:spPr>
                <a:xfrm>
                  <a:off x="4715109" y="1945118"/>
                  <a:ext cx="373500" cy="377700"/>
                </a:xfrm>
                <a:prstGeom prst="rect">
                  <a:avLst/>
                </a:prstGeom>
                <a:solidFill>
                  <a:srgbClr val="102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1" i="0" sz="2700" u="none" cap="none" strike="noStrike">
                    <a:solidFill>
                      <a:srgbClr val="F1C232"/>
                    </a:solidFill>
                    <a:latin typeface="Assistant"/>
                    <a:ea typeface="Assistant"/>
                    <a:cs typeface="Assistant"/>
                    <a:sym typeface="Assistant"/>
                  </a:endParaRPr>
                </a:p>
              </p:txBody>
            </p:sp>
            <p:sp>
              <p:nvSpPr>
                <p:cNvPr id="274" name="Google Shape;274;g1046e569a8a_1_282"/>
                <p:cNvSpPr txBox="1"/>
                <p:nvPr/>
              </p:nvSpPr>
              <p:spPr>
                <a:xfrm>
                  <a:off x="4556999" y="2283224"/>
                  <a:ext cx="689700" cy="31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1" lang="en-US" sz="1500">
                      <a:solidFill>
                        <a:srgbClr val="071B65"/>
                      </a:solidFill>
                      <a:latin typeface="Assistant"/>
                      <a:ea typeface="Assistant"/>
                      <a:cs typeface="Assistant"/>
                      <a:sym typeface="Assistant"/>
                    </a:rPr>
                    <a:t>Sea</a:t>
                  </a:r>
                  <a:endParaRPr b="1" i="0" sz="1500" u="none" cap="none" strike="noStrike">
                    <a:solidFill>
                      <a:srgbClr val="071B65"/>
                    </a:solidFill>
                    <a:latin typeface="Assistant"/>
                    <a:ea typeface="Assistant"/>
                    <a:cs typeface="Assistant"/>
                    <a:sym typeface="Assistant"/>
                  </a:endParaRPr>
                </a:p>
              </p:txBody>
            </p:sp>
          </p:grpSp>
        </p:grpSp>
        <p:grpSp>
          <p:nvGrpSpPr>
            <p:cNvPr id="275" name="Google Shape;275;g1046e569a8a_1_282"/>
            <p:cNvGrpSpPr/>
            <p:nvPr/>
          </p:nvGrpSpPr>
          <p:grpSpPr>
            <a:xfrm>
              <a:off x="7074350" y="1778145"/>
              <a:ext cx="689700" cy="920380"/>
              <a:chOff x="4061800" y="1778145"/>
              <a:chExt cx="689700" cy="920380"/>
            </a:xfrm>
          </p:grpSpPr>
          <p:sp>
            <p:nvSpPr>
              <p:cNvPr id="276" name="Google Shape;276;g1046e569a8a_1_282"/>
              <p:cNvSpPr txBox="1"/>
              <p:nvPr/>
            </p:nvSpPr>
            <p:spPr>
              <a:xfrm>
                <a:off x="4061800" y="2320825"/>
                <a:ext cx="689700" cy="37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434343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Rail</a:t>
                </a:r>
                <a:endParaRPr i="0" sz="1200" u="none" cap="none" strike="noStrike">
                  <a:solidFill>
                    <a:srgbClr val="434343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grpSp>
            <p:nvGrpSpPr>
              <p:cNvPr id="277" name="Google Shape;277;g1046e569a8a_1_282"/>
              <p:cNvGrpSpPr/>
              <p:nvPr/>
            </p:nvGrpSpPr>
            <p:grpSpPr>
              <a:xfrm>
                <a:off x="4184050" y="1778145"/>
                <a:ext cx="445200" cy="542755"/>
                <a:chOff x="4409800" y="1696888"/>
                <a:chExt cx="445200" cy="624000"/>
              </a:xfrm>
            </p:grpSpPr>
            <p:sp>
              <p:nvSpPr>
                <p:cNvPr id="278" name="Google Shape;278;g1046e569a8a_1_282"/>
                <p:cNvSpPr/>
                <p:nvPr/>
              </p:nvSpPr>
              <p:spPr>
                <a:xfrm>
                  <a:off x="4445650" y="1696888"/>
                  <a:ext cx="373500" cy="6240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1" i="0" sz="2700" u="none" cap="none" strike="noStrike">
                    <a:solidFill>
                      <a:srgbClr val="F1C232"/>
                    </a:solidFill>
                    <a:latin typeface="Assistant"/>
                    <a:ea typeface="Assistant"/>
                    <a:cs typeface="Assistant"/>
                    <a:sym typeface="Assistant"/>
                  </a:endParaRPr>
                </a:p>
              </p:txBody>
            </p:sp>
            <p:sp>
              <p:nvSpPr>
                <p:cNvPr id="279" name="Google Shape;279;g1046e569a8a_1_282"/>
                <p:cNvSpPr txBox="1"/>
                <p:nvPr/>
              </p:nvSpPr>
              <p:spPr>
                <a:xfrm>
                  <a:off x="4409800" y="1912454"/>
                  <a:ext cx="445200" cy="27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i="1" lang="en-US" sz="900">
                      <a:solidFill>
                        <a:srgbClr val="666666"/>
                      </a:solidFill>
                      <a:latin typeface="Assistant"/>
                      <a:ea typeface="Assistant"/>
                      <a:cs typeface="Assistant"/>
                      <a:sym typeface="Assistant"/>
                    </a:rPr>
                    <a:t>478,851</a:t>
                  </a:r>
                  <a:endParaRPr i="1" sz="900" u="none" cap="none" strike="noStrike">
                    <a:solidFill>
                      <a:srgbClr val="666666"/>
                    </a:solidFill>
                    <a:latin typeface="Assistant"/>
                    <a:ea typeface="Assistant"/>
                    <a:cs typeface="Assistant"/>
                    <a:sym typeface="Assistant"/>
                  </a:endParaRPr>
                </a:p>
              </p:txBody>
            </p:sp>
          </p:grpSp>
        </p:grpSp>
        <p:grpSp>
          <p:nvGrpSpPr>
            <p:cNvPr id="280" name="Google Shape;280;g1046e569a8a_1_282"/>
            <p:cNvGrpSpPr/>
            <p:nvPr/>
          </p:nvGrpSpPr>
          <p:grpSpPr>
            <a:xfrm>
              <a:off x="7607750" y="1567043"/>
              <a:ext cx="689700" cy="1131482"/>
              <a:chOff x="4061800" y="1567043"/>
              <a:chExt cx="689700" cy="1131482"/>
            </a:xfrm>
          </p:grpSpPr>
          <p:sp>
            <p:nvSpPr>
              <p:cNvPr id="281" name="Google Shape;281;g1046e569a8a_1_282"/>
              <p:cNvSpPr txBox="1"/>
              <p:nvPr/>
            </p:nvSpPr>
            <p:spPr>
              <a:xfrm>
                <a:off x="4061800" y="2320825"/>
                <a:ext cx="689700" cy="37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434343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Road</a:t>
                </a:r>
                <a:endParaRPr i="0" sz="1200" u="none" cap="none" strike="noStrike">
                  <a:solidFill>
                    <a:srgbClr val="434343"/>
                  </a:solidFill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grpSp>
            <p:nvGrpSpPr>
              <p:cNvPr id="282" name="Google Shape;282;g1046e569a8a_1_282"/>
              <p:cNvGrpSpPr/>
              <p:nvPr/>
            </p:nvGrpSpPr>
            <p:grpSpPr>
              <a:xfrm>
                <a:off x="4180209" y="1567043"/>
                <a:ext cx="445200" cy="753595"/>
                <a:chOff x="4405960" y="1454187"/>
                <a:chExt cx="445200" cy="866400"/>
              </a:xfrm>
            </p:grpSpPr>
            <p:sp>
              <p:nvSpPr>
                <p:cNvPr id="283" name="Google Shape;283;g1046e569a8a_1_282"/>
                <p:cNvSpPr/>
                <p:nvPr/>
              </p:nvSpPr>
              <p:spPr>
                <a:xfrm>
                  <a:off x="4445645" y="1454187"/>
                  <a:ext cx="373500" cy="8664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0"/>
                    <a:buFont typeface="Arial"/>
                    <a:buNone/>
                  </a:pPr>
                  <a:r>
                    <a:t/>
                  </a:r>
                  <a:endParaRPr b="1" i="0" sz="2700" u="none" cap="none" strike="noStrike">
                    <a:solidFill>
                      <a:srgbClr val="F1C232"/>
                    </a:solidFill>
                    <a:latin typeface="Assistant"/>
                    <a:ea typeface="Assistant"/>
                    <a:cs typeface="Assistant"/>
                    <a:sym typeface="Assistant"/>
                  </a:endParaRPr>
                </a:p>
              </p:txBody>
            </p:sp>
            <p:sp>
              <p:nvSpPr>
                <p:cNvPr id="284" name="Google Shape;284;g1046e569a8a_1_282"/>
                <p:cNvSpPr txBox="1"/>
                <p:nvPr/>
              </p:nvSpPr>
              <p:spPr>
                <a:xfrm>
                  <a:off x="4405960" y="1748035"/>
                  <a:ext cx="445200" cy="27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i="1" lang="en-US" sz="900">
                      <a:solidFill>
                        <a:srgbClr val="666666"/>
                      </a:solidFill>
                      <a:latin typeface="Assistant"/>
                      <a:ea typeface="Assistant"/>
                      <a:cs typeface="Assistant"/>
                      <a:sym typeface="Assistant"/>
                    </a:rPr>
                    <a:t>636,074</a:t>
                  </a:r>
                  <a:endParaRPr i="1" sz="900" u="none" cap="none" strike="noStrike">
                    <a:solidFill>
                      <a:srgbClr val="666666"/>
                    </a:solidFill>
                    <a:latin typeface="Assistant"/>
                    <a:ea typeface="Assistant"/>
                    <a:cs typeface="Assistant"/>
                    <a:sym typeface="Assistant"/>
                  </a:endParaRPr>
                </a:p>
              </p:txBody>
            </p:sp>
          </p:grpSp>
        </p:grpSp>
      </p:grpSp>
      <p:grpSp>
        <p:nvGrpSpPr>
          <p:cNvPr id="285" name="Google Shape;285;g1046e569a8a_1_282"/>
          <p:cNvGrpSpPr/>
          <p:nvPr/>
        </p:nvGrpSpPr>
        <p:grpSpPr>
          <a:xfrm>
            <a:off x="524626" y="3769412"/>
            <a:ext cx="5615693" cy="2479657"/>
            <a:chOff x="386600" y="2958675"/>
            <a:chExt cx="3913920" cy="1728225"/>
          </a:xfrm>
        </p:grpSpPr>
        <p:pic>
          <p:nvPicPr>
            <p:cNvPr id="286" name="Google Shape;286;g1046e569a8a_1_28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7900" y="2958675"/>
              <a:ext cx="3652620" cy="1728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g1046e569a8a_1_282"/>
            <p:cNvSpPr txBox="1"/>
            <p:nvPr/>
          </p:nvSpPr>
          <p:spPr>
            <a:xfrm>
              <a:off x="386600" y="3278838"/>
              <a:ext cx="9144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"/>
                <a:t>Central -&gt; South</a:t>
              </a:r>
              <a:endParaRPr b="1" sz="700"/>
            </a:p>
          </p:txBody>
        </p:sp>
      </p:grpSp>
      <p:grpSp>
        <p:nvGrpSpPr>
          <p:cNvPr id="288" name="Google Shape;288;g1046e569a8a_1_282"/>
          <p:cNvGrpSpPr/>
          <p:nvPr/>
        </p:nvGrpSpPr>
        <p:grpSpPr>
          <a:xfrm>
            <a:off x="5904374" y="4618198"/>
            <a:ext cx="6135129" cy="723582"/>
            <a:chOff x="4314088" y="3063675"/>
            <a:chExt cx="4601462" cy="542700"/>
          </a:xfrm>
        </p:grpSpPr>
        <p:pic>
          <p:nvPicPr>
            <p:cNvPr id="289" name="Google Shape;289;g1046e569a8a_1_28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14088" y="3116084"/>
              <a:ext cx="373603" cy="373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g1046e569a8a_1_282"/>
            <p:cNvSpPr txBox="1"/>
            <p:nvPr/>
          </p:nvSpPr>
          <p:spPr>
            <a:xfrm>
              <a:off x="4880850" y="3063675"/>
              <a:ext cx="40347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>
                  <a:solidFill>
                    <a:srgbClr val="999999"/>
                  </a:solidFill>
                  <a:latin typeface="Assistant"/>
                  <a:ea typeface="Assistant"/>
                  <a:cs typeface="Assistant"/>
                  <a:sym typeface="Assistant"/>
                </a:rPr>
                <a:t>SP is using</a:t>
              </a:r>
              <a:r>
                <a:rPr b="1" lang="en-US">
                  <a:solidFill>
                    <a:srgbClr val="052CBB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lang="en-US">
                  <a:solidFill>
                    <a:srgbClr val="999999"/>
                  </a:solidFill>
                  <a:latin typeface="Assistant"/>
                  <a:ea typeface="Assistant"/>
                  <a:cs typeface="Assistant"/>
                  <a:sym typeface="Assistant"/>
                </a:rPr>
                <a:t>efficient trans. route</a:t>
              </a:r>
              <a:r>
                <a:rPr lang="en-US"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lang="en-US">
                  <a:solidFill>
                    <a:srgbClr val="999999"/>
                  </a:solidFill>
                  <a:latin typeface="Assistant"/>
                  <a:ea typeface="Assistant"/>
                  <a:cs typeface="Assistant"/>
                  <a:sym typeface="Assistant"/>
                </a:rPr>
                <a:t>with</a:t>
              </a:r>
              <a:r>
                <a:rPr b="1" lang="en-US">
                  <a:solidFill>
                    <a:srgbClr val="052CBB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lang="en-US">
                  <a:solidFill>
                    <a:srgbClr val="999999"/>
                  </a:solidFill>
                  <a:latin typeface="Assistant"/>
                  <a:ea typeface="Assistant"/>
                  <a:cs typeface="Assistant"/>
                  <a:sym typeface="Assistant"/>
                </a:rPr>
                <a:t>the </a:t>
              </a:r>
              <a:r>
                <a:rPr b="1" lang="en-US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cheapest</a:t>
              </a:r>
              <a:r>
                <a:rPr lang="en-US">
                  <a:solidFill>
                    <a:srgbClr val="999999"/>
                  </a:solidFill>
                  <a:latin typeface="Assistant"/>
                  <a:ea typeface="Assistant"/>
                  <a:cs typeface="Assistant"/>
                  <a:sym typeface="Assistant"/>
                </a:rPr>
                <a:t> one</a:t>
              </a:r>
              <a:r>
                <a:rPr b="1" lang="en-US"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1" lang="en-US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Central -&gt; South dominating cost structure (31.6%)</a:t>
              </a:r>
              <a:endParaRPr b="1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291" name="Google Shape;291;g1046e569a8a_1_282"/>
          <p:cNvGrpSpPr/>
          <p:nvPr/>
        </p:nvGrpSpPr>
        <p:grpSpPr>
          <a:xfrm>
            <a:off x="5885225" y="5405572"/>
            <a:ext cx="6154278" cy="723582"/>
            <a:chOff x="4299726" y="3825675"/>
            <a:chExt cx="4615824" cy="542700"/>
          </a:xfrm>
        </p:grpSpPr>
        <p:sp>
          <p:nvSpPr>
            <p:cNvPr id="292" name="Google Shape;292;g1046e569a8a_1_282"/>
            <p:cNvSpPr txBox="1"/>
            <p:nvPr/>
          </p:nvSpPr>
          <p:spPr>
            <a:xfrm>
              <a:off x="4880850" y="3825675"/>
              <a:ext cx="40347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>
                  <a:solidFill>
                    <a:srgbClr val="999999"/>
                  </a:solidFill>
                  <a:latin typeface="Assistant"/>
                  <a:ea typeface="Assistant"/>
                  <a:cs typeface="Assistant"/>
                  <a:sym typeface="Assistant"/>
                </a:rPr>
                <a:t>Reasonable trans. type ratio in every route: </a:t>
              </a:r>
              <a:r>
                <a:rPr b="1" lang="en-US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Sea &gt; Rail &gt; Road,</a:t>
              </a:r>
              <a:r>
                <a:rPr lang="en-US">
                  <a:solidFill>
                    <a:srgbClr val="999999"/>
                  </a:solidFill>
                  <a:latin typeface="Assistant"/>
                  <a:ea typeface="Assistant"/>
                  <a:cs typeface="Assistant"/>
                  <a:sym typeface="Assistant"/>
                </a:rPr>
                <a:t>  </a:t>
              </a:r>
              <a:endParaRPr>
                <a:solidFill>
                  <a:srgbClr val="999999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>
                  <a:solidFill>
                    <a:srgbClr val="999999"/>
                  </a:solidFill>
                  <a:latin typeface="Assistant"/>
                  <a:ea typeface="Assistant"/>
                  <a:cs typeface="Assistant"/>
                  <a:sym typeface="Assistant"/>
                </a:rPr>
                <a:t>in which </a:t>
              </a:r>
              <a:r>
                <a:rPr b="1" lang="en-US">
                  <a:solidFill>
                    <a:srgbClr val="666666"/>
                  </a:solidFill>
                  <a:latin typeface="Assistant"/>
                  <a:ea typeface="Assistant"/>
                  <a:cs typeface="Assistant"/>
                  <a:sym typeface="Assistant"/>
                </a:rPr>
                <a:t>Sea ratio dominates over 80%</a:t>
              </a:r>
              <a:endParaRPr b="1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pic>
          <p:nvPicPr>
            <p:cNvPr id="293" name="Google Shape;293;g1046e569a8a_1_28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299726" y="3888866"/>
              <a:ext cx="445117" cy="4451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g1046e569a8a_1_282"/>
          <p:cNvGrpSpPr/>
          <p:nvPr/>
        </p:nvGrpSpPr>
        <p:grpSpPr>
          <a:xfrm>
            <a:off x="773420" y="1818052"/>
            <a:ext cx="3804537" cy="815580"/>
            <a:chOff x="427676" y="1439775"/>
            <a:chExt cx="2853474" cy="611700"/>
          </a:xfrm>
        </p:grpSpPr>
        <p:sp>
          <p:nvSpPr>
            <p:cNvPr id="295" name="Google Shape;295;g1046e569a8a_1_282"/>
            <p:cNvSpPr txBox="1"/>
            <p:nvPr/>
          </p:nvSpPr>
          <p:spPr>
            <a:xfrm>
              <a:off x="2106950" y="1439775"/>
              <a:ext cx="1174200" cy="6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 sz="1600">
                  <a:solidFill>
                    <a:srgbClr val="071F7F"/>
                  </a:solidFill>
                  <a:latin typeface="Assistant"/>
                  <a:ea typeface="Assistant"/>
                  <a:cs typeface="Assistant"/>
                  <a:sym typeface="Assistant"/>
                </a:rPr>
                <a:t>Primary</a:t>
              </a:r>
              <a:endParaRPr b="1" sz="16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 sz="1600">
                  <a:solidFill>
                    <a:srgbClr val="071F7F"/>
                  </a:solidFill>
                  <a:latin typeface="Assistant"/>
                  <a:ea typeface="Assistant"/>
                  <a:cs typeface="Assistant"/>
                  <a:sym typeface="Assistant"/>
                </a:rPr>
                <a:t>Cost per ton</a:t>
              </a:r>
              <a:r>
                <a:rPr b="1" i="0" lang="en-US" sz="1600" u="none" cap="none" strike="noStrike">
                  <a:solidFill>
                    <a:srgbClr val="071F7F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endParaRPr b="1" i="0" sz="16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900" u="none" cap="none" strike="noStrike">
                  <a:solidFill>
                    <a:srgbClr val="071F7F"/>
                  </a:solidFill>
                  <a:latin typeface="Assistant"/>
                  <a:ea typeface="Assistant"/>
                  <a:cs typeface="Assistant"/>
                  <a:sym typeface="Assistant"/>
                </a:rPr>
                <a:t>(</a:t>
              </a:r>
              <a:r>
                <a:rPr lang="en-US" sz="900">
                  <a:solidFill>
                    <a:srgbClr val="071F7F"/>
                  </a:solidFill>
                  <a:latin typeface="Assistant"/>
                  <a:ea typeface="Assistant"/>
                  <a:cs typeface="Assistant"/>
                  <a:sym typeface="Assistant"/>
                </a:rPr>
                <a:t>VND/ton</a:t>
              </a:r>
              <a:r>
                <a:rPr i="0" lang="en-US" sz="900" u="none" cap="none" strike="noStrike">
                  <a:solidFill>
                    <a:srgbClr val="071F7F"/>
                  </a:solidFill>
                  <a:latin typeface="Assistant"/>
                  <a:ea typeface="Assistant"/>
                  <a:cs typeface="Assistant"/>
                  <a:sym typeface="Assistant"/>
                </a:rPr>
                <a:t>)</a:t>
              </a:r>
              <a:endParaRPr i="0" sz="9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96" name="Google Shape;296;g1046e569a8a_1_282"/>
            <p:cNvSpPr txBox="1"/>
            <p:nvPr/>
          </p:nvSpPr>
          <p:spPr>
            <a:xfrm>
              <a:off x="427676" y="1439775"/>
              <a:ext cx="689700" cy="611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 sz="1600">
                  <a:solidFill>
                    <a:srgbClr val="A72A1E"/>
                  </a:solidFill>
                  <a:latin typeface="Assistant"/>
                  <a:ea typeface="Assistant"/>
                  <a:cs typeface="Assistant"/>
                  <a:sym typeface="Assistant"/>
                </a:rPr>
                <a:t>Primary Cost </a:t>
              </a:r>
              <a:endParaRPr b="1" sz="16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900">
                  <a:solidFill>
                    <a:srgbClr val="A72A1E"/>
                  </a:solidFill>
                  <a:latin typeface="Assistant"/>
                  <a:ea typeface="Assistant"/>
                  <a:cs typeface="Assistant"/>
                  <a:sym typeface="Assistant"/>
                </a:rPr>
                <a:t>(VND)</a:t>
              </a:r>
              <a:endParaRPr sz="9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97" name="Google Shape;297;g1046e569a8a_1_282"/>
            <p:cNvSpPr txBox="1"/>
            <p:nvPr/>
          </p:nvSpPr>
          <p:spPr>
            <a:xfrm>
              <a:off x="1008946" y="1532026"/>
              <a:ext cx="2103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en-US" sz="2100">
                  <a:solidFill>
                    <a:srgbClr val="052899"/>
                  </a:solidFill>
                  <a:latin typeface="Assistant"/>
                  <a:ea typeface="Assistant"/>
                  <a:cs typeface="Assistant"/>
                  <a:sym typeface="Assistant"/>
                </a:rPr>
                <a:t>=</a:t>
              </a:r>
              <a:endParaRPr b="1" i="0" sz="2100" u="none" cap="none" strike="noStrike">
                <a:solidFill>
                  <a:srgbClr val="052899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98" name="Google Shape;298;g1046e569a8a_1_282"/>
            <p:cNvSpPr txBox="1"/>
            <p:nvPr/>
          </p:nvSpPr>
          <p:spPr>
            <a:xfrm>
              <a:off x="1971898" y="1518313"/>
              <a:ext cx="2796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lang="en-US" sz="2100">
                  <a:solidFill>
                    <a:srgbClr val="102D8A"/>
                  </a:solidFill>
                  <a:latin typeface="Assistant"/>
                  <a:ea typeface="Assistant"/>
                  <a:cs typeface="Assistant"/>
                  <a:sym typeface="Assistant"/>
                </a:rPr>
                <a:t>x</a:t>
              </a:r>
              <a:endParaRPr b="1" i="0" sz="2100" u="none" cap="none" strike="noStrike">
                <a:solidFill>
                  <a:srgbClr val="102D8A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299" name="Google Shape;299;g1046e569a8a_1_282"/>
            <p:cNvSpPr txBox="1"/>
            <p:nvPr/>
          </p:nvSpPr>
          <p:spPr>
            <a:xfrm>
              <a:off x="1333552" y="1439775"/>
              <a:ext cx="727800" cy="6117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A72A1E"/>
                  </a:solidFill>
                  <a:latin typeface="Assistant"/>
                  <a:ea typeface="Assistant"/>
                  <a:cs typeface="Assistant"/>
                  <a:sym typeface="Assistant"/>
                </a:rPr>
                <a:t>Product weight </a:t>
              </a:r>
              <a:endParaRPr b="1" i="0" sz="1600" u="none" cap="none" strike="noStrike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900" u="none" cap="none" strike="noStrike">
                  <a:solidFill>
                    <a:srgbClr val="A72A1E"/>
                  </a:solidFill>
                  <a:latin typeface="Assistant"/>
                  <a:ea typeface="Assistant"/>
                  <a:cs typeface="Assistant"/>
                  <a:sym typeface="Assistant"/>
                </a:rPr>
                <a:t>(ton)</a:t>
              </a:r>
              <a:endParaRPr i="0" sz="900" u="none" cap="none" strike="noStrike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300" name="Google Shape;300;g1046e569a8a_1_282"/>
          <p:cNvSpPr txBox="1"/>
          <p:nvPr/>
        </p:nvSpPr>
        <p:spPr>
          <a:xfrm>
            <a:off x="5885251" y="3941100"/>
            <a:ext cx="561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>
                <a:solidFill>
                  <a:srgbClr val="999999"/>
                </a:solidFill>
                <a:latin typeface="Assistant"/>
                <a:ea typeface="Assistant"/>
                <a:cs typeface="Assistant"/>
                <a:sym typeface="Assistant"/>
              </a:rPr>
              <a:t>Currently SP Co. had </a:t>
            </a:r>
            <a:r>
              <a:rPr b="1" lang="en-US" sz="16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organized </a:t>
            </a:r>
            <a:r>
              <a:rPr b="1" lang="en-US" sz="16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the</a:t>
            </a:r>
            <a:r>
              <a:rPr b="1" lang="en-US" sz="16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 routes with appropriate transportation modes</a:t>
            </a:r>
            <a:endParaRPr i="0" sz="1600" u="none" cap="none" strike="noStrike">
              <a:solidFill>
                <a:srgbClr val="A72A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1" name="Google Shape;301;g1046e569a8a_1_282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046e569a8a_1_282"/>
          <p:cNvSpPr/>
          <p:nvPr/>
        </p:nvSpPr>
        <p:spPr>
          <a:xfrm>
            <a:off x="711525" y="1996900"/>
            <a:ext cx="92700" cy="53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046e569a8a_1_282"/>
          <p:cNvSpPr/>
          <p:nvPr/>
        </p:nvSpPr>
        <p:spPr>
          <a:xfrm>
            <a:off x="1941300" y="1996900"/>
            <a:ext cx="92700" cy="53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046e569a8a_1_282"/>
          <p:cNvSpPr/>
          <p:nvPr/>
        </p:nvSpPr>
        <p:spPr>
          <a:xfrm>
            <a:off x="3171063" y="1959438"/>
            <a:ext cx="92700" cy="53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02D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1046e569a8a_1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310" name="Google Shape;310;g1046e569a8a_1_424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4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311" name="Google Shape;311;g1046e569a8a_1_424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9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046e569a8a_1_4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046e569a8a_1_424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046e569a8a_1_424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046e569a8a_1_424"/>
          <p:cNvSpPr txBox="1"/>
          <p:nvPr/>
        </p:nvSpPr>
        <p:spPr>
          <a:xfrm rot="-5400000">
            <a:off x="-3321085" y="2542210"/>
            <a:ext cx="72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</a:t>
            </a:r>
            <a:r>
              <a:rPr lang="en-US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3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046e569a8a_1_424"/>
          <p:cNvSpPr txBox="1"/>
          <p:nvPr/>
        </p:nvSpPr>
        <p:spPr>
          <a:xfrm>
            <a:off x="836625" y="74800"/>
            <a:ext cx="95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However, primary cost is still not optimized due to the unnecessary</a:t>
            </a:r>
            <a:endParaRPr b="1" sz="2100">
              <a:solidFill>
                <a:srgbClr val="071F7F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primary volume and all transportation routes in use</a:t>
            </a:r>
            <a:endParaRPr b="1" sz="2100">
              <a:solidFill>
                <a:srgbClr val="071F7F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17" name="Google Shape;317;g1046e569a8a_1_424"/>
          <p:cNvSpPr txBox="1"/>
          <p:nvPr/>
        </p:nvSpPr>
        <p:spPr>
          <a:xfrm>
            <a:off x="1080467" y="958800"/>
            <a:ext cx="647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highlight>
                  <a:srgbClr val="071F7F"/>
                </a:highlight>
                <a:latin typeface="Assistant"/>
                <a:ea typeface="Assistant"/>
                <a:cs typeface="Assistant"/>
                <a:sym typeface="Assistant"/>
              </a:rPr>
              <a:t>PET CF, PET HF</a:t>
            </a:r>
            <a:r>
              <a:rPr b="1" lang="en-US" sz="16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were </a:t>
            </a:r>
            <a:r>
              <a:rPr lang="en-US" sz="1600">
                <a:solidFill>
                  <a:srgbClr val="666666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usually transported in and out </a:t>
            </a:r>
            <a:r>
              <a:rPr b="1" lang="en-US" sz="1600">
                <a:solidFill>
                  <a:srgbClr val="071F7F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between 2 regions in the same month</a:t>
            </a:r>
            <a:r>
              <a:rPr lang="en-US" sz="1600">
                <a:solidFill>
                  <a:srgbClr val="666666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, which leads to </a:t>
            </a:r>
            <a:r>
              <a:rPr b="1" lang="en-US" sz="1600">
                <a:solidFill>
                  <a:srgbClr val="071F7F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redundant primary volume</a:t>
            </a:r>
            <a:endParaRPr b="1" i="0" sz="1600" u="none" cap="none" strike="noStrike">
              <a:solidFill>
                <a:srgbClr val="071F7F"/>
              </a:solidFill>
              <a:highlight>
                <a:srgbClr val="071F7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18" name="Google Shape;318;g1046e569a8a_1_424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Primary Cost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 Y0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&gt;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Recommendations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New Product Launch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Analysis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&gt;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Recommendations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g1046e569a8a_1_424"/>
          <p:cNvGrpSpPr/>
          <p:nvPr/>
        </p:nvGrpSpPr>
        <p:grpSpPr>
          <a:xfrm>
            <a:off x="593490" y="1600860"/>
            <a:ext cx="7285618" cy="4814165"/>
            <a:chOff x="292725" y="1200675"/>
            <a:chExt cx="5464350" cy="3610714"/>
          </a:xfrm>
        </p:grpSpPr>
        <p:pic>
          <p:nvPicPr>
            <p:cNvPr id="320" name="Google Shape;320;g1046e569a8a_1_424"/>
            <p:cNvPicPr preferRelativeResize="0"/>
            <p:nvPr/>
          </p:nvPicPr>
          <p:blipFill rotWithShape="1">
            <a:blip r:embed="rId9">
              <a:alphaModFix/>
            </a:blip>
            <a:srcRect b="18671" l="26263" r="40919" t="13036"/>
            <a:stretch/>
          </p:blipFill>
          <p:spPr>
            <a:xfrm>
              <a:off x="1754194" y="1200675"/>
              <a:ext cx="1972257" cy="3610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g1046e569a8a_1_4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92725" y="2516100"/>
              <a:ext cx="1583925" cy="1160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g1046e569a8a_1_424"/>
            <p:cNvSpPr/>
            <p:nvPr/>
          </p:nvSpPr>
          <p:spPr>
            <a:xfrm>
              <a:off x="2660121" y="1683640"/>
              <a:ext cx="133500" cy="133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1046e569a8a_1_424"/>
            <p:cNvSpPr/>
            <p:nvPr/>
          </p:nvSpPr>
          <p:spPr>
            <a:xfrm>
              <a:off x="3333401" y="3284325"/>
              <a:ext cx="133500" cy="133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1046e569a8a_1_424"/>
            <p:cNvSpPr txBox="1"/>
            <p:nvPr/>
          </p:nvSpPr>
          <p:spPr>
            <a:xfrm>
              <a:off x="2449833" y="1452501"/>
              <a:ext cx="52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North</a:t>
              </a:r>
              <a:endParaRPr b="0" i="0" sz="12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25" name="Google Shape;325;g1046e569a8a_1_424"/>
            <p:cNvSpPr txBox="1"/>
            <p:nvPr/>
          </p:nvSpPr>
          <p:spPr>
            <a:xfrm>
              <a:off x="2470637" y="4346727"/>
              <a:ext cx="52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South</a:t>
              </a:r>
              <a:endParaRPr b="0" i="0" sz="12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26" name="Google Shape;326;g1046e569a8a_1_424"/>
            <p:cNvSpPr/>
            <p:nvPr/>
          </p:nvSpPr>
          <p:spPr>
            <a:xfrm rot="-350876">
              <a:off x="3251461" y="1917871"/>
              <a:ext cx="398458" cy="1111987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0070C0"/>
              </a:solidFill>
              <a:prstDash val="solid"/>
              <a:round/>
              <a:headEnd len="med" w="med" type="stealth"/>
              <a:tailEnd len="med" w="med" type="none"/>
            </a:ln>
          </p:spPr>
        </p:sp>
        <p:sp>
          <p:nvSpPr>
            <p:cNvPr id="327" name="Google Shape;327;g1046e569a8a_1_424"/>
            <p:cNvSpPr/>
            <p:nvPr/>
          </p:nvSpPr>
          <p:spPr>
            <a:xfrm rot="-218851">
              <a:off x="3363061" y="1860836"/>
              <a:ext cx="379876" cy="1233830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328" name="Google Shape;328;g1046e569a8a_1_424"/>
            <p:cNvSpPr/>
            <p:nvPr/>
          </p:nvSpPr>
          <p:spPr>
            <a:xfrm flipH="1" rot="-10094813">
              <a:off x="3195158" y="3293027"/>
              <a:ext cx="591276" cy="1223769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0070C0"/>
              </a:solidFill>
              <a:prstDash val="solid"/>
              <a:round/>
              <a:headEnd len="med" w="med" type="stealth"/>
              <a:tailEnd len="med" w="med" type="none"/>
            </a:ln>
          </p:spPr>
        </p:sp>
        <p:sp>
          <p:nvSpPr>
            <p:cNvPr id="329" name="Google Shape;329;g1046e569a8a_1_424"/>
            <p:cNvSpPr/>
            <p:nvPr/>
          </p:nvSpPr>
          <p:spPr>
            <a:xfrm flipH="1" rot="-10268179">
              <a:off x="3259400" y="3266450"/>
              <a:ext cx="653024" cy="1319150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330" name="Google Shape;330;g1046e569a8a_1_424"/>
            <p:cNvSpPr/>
            <p:nvPr/>
          </p:nvSpPr>
          <p:spPr>
            <a:xfrm flipH="1" rot="-651960">
              <a:off x="2140892" y="1979511"/>
              <a:ext cx="313007" cy="2209126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331" name="Google Shape;331;g1046e569a8a_1_424"/>
            <p:cNvSpPr/>
            <p:nvPr/>
          </p:nvSpPr>
          <p:spPr>
            <a:xfrm flipH="1" rot="-651175">
              <a:off x="2007220" y="1955086"/>
              <a:ext cx="348467" cy="2296947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FF9900"/>
              </a:solidFill>
              <a:prstDash val="solid"/>
              <a:round/>
              <a:headEnd len="med" w="med" type="stealth"/>
              <a:tailEnd len="med" w="med" type="none"/>
            </a:ln>
          </p:spPr>
        </p:sp>
        <p:pic>
          <p:nvPicPr>
            <p:cNvPr id="332" name="Google Shape;332;g1046e569a8a_1_424"/>
            <p:cNvPicPr preferRelativeResize="0"/>
            <p:nvPr/>
          </p:nvPicPr>
          <p:blipFill rotWithShape="1">
            <a:blip r:embed="rId11">
              <a:alphaModFix/>
            </a:blip>
            <a:srcRect b="0" l="5570" r="-5570" t="0"/>
            <a:stretch/>
          </p:blipFill>
          <p:spPr>
            <a:xfrm>
              <a:off x="3798825" y="1492125"/>
              <a:ext cx="1752665" cy="137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g1046e569a8a_1_4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028675" y="3312218"/>
              <a:ext cx="1728400" cy="129630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4" name="Google Shape;334;g1046e569a8a_1_424"/>
          <p:cNvCxnSpPr/>
          <p:nvPr/>
        </p:nvCxnSpPr>
        <p:spPr>
          <a:xfrm flipH="1">
            <a:off x="8000067" y="1086233"/>
            <a:ext cx="15300" cy="51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35" name="Google Shape;335;g1046e569a8a_1_424"/>
          <p:cNvSpPr txBox="1"/>
          <p:nvPr/>
        </p:nvSpPr>
        <p:spPr>
          <a:xfrm>
            <a:off x="8412667" y="914400"/>
            <a:ext cx="3595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61D70"/>
                </a:solidFill>
                <a:highlight>
                  <a:schemeClr val="lt1"/>
                </a:highlight>
                <a:latin typeface="Assistant"/>
                <a:ea typeface="Assistant"/>
                <a:cs typeface="Assistant"/>
                <a:sym typeface="Assistant"/>
              </a:rPr>
              <a:t>All routes </a:t>
            </a:r>
            <a:r>
              <a:rPr b="1" lang="en-US" sz="1600">
                <a:solidFill>
                  <a:srgbClr val="061D70"/>
                </a:solidFill>
                <a:latin typeface="Assistant"/>
                <a:ea typeface="Assistant"/>
                <a:cs typeface="Assistant"/>
                <a:sym typeface="Assistant"/>
              </a:rPr>
              <a:t>were used</a:t>
            </a:r>
            <a:r>
              <a:rPr lang="en-US"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, which made it </a:t>
            </a:r>
            <a:r>
              <a:rPr b="1" lang="en-US" sz="16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inevitable to avoid expensive routes</a:t>
            </a:r>
            <a:endParaRPr b="1" sz="1600">
              <a:solidFill>
                <a:srgbClr val="666666"/>
              </a:solidFill>
            </a:endParaRPr>
          </a:p>
        </p:txBody>
      </p:sp>
      <p:graphicFrame>
        <p:nvGraphicFramePr>
          <p:cNvPr id="336" name="Google Shape;336;g1046e569a8a_1_424"/>
          <p:cNvGraphicFramePr/>
          <p:nvPr/>
        </p:nvGraphicFramePr>
        <p:xfrm>
          <a:off x="8543475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{1B26A253-6690-4642-B8E5-2A81CF17F301}</a:tableStyleId>
              </a:tblPr>
              <a:tblGrid>
                <a:gridCol w="1717975"/>
                <a:gridCol w="1406225"/>
              </a:tblGrid>
              <a:tr h="547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Route</a:t>
                      </a:r>
                      <a:endParaRPr b="1" sz="15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Cost per ton</a:t>
                      </a:r>
                      <a:endParaRPr b="1" sz="15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(VND/ ton)</a:t>
                      </a:r>
                      <a:endParaRPr sz="9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071F7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South -&gt; North</a:t>
                      </a:r>
                      <a:endParaRPr b="1" sz="1500">
                        <a:solidFill>
                          <a:srgbClr val="071F7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071F7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489,949</a:t>
                      </a:r>
                      <a:endParaRPr b="1" sz="1500">
                        <a:solidFill>
                          <a:srgbClr val="071F7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071F7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North -&gt; South</a:t>
                      </a:r>
                      <a:endParaRPr b="1" sz="1500">
                        <a:solidFill>
                          <a:srgbClr val="071F7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rgbClr val="071F7F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450,677</a:t>
                      </a:r>
                      <a:endParaRPr b="1" sz="1500">
                        <a:solidFill>
                          <a:srgbClr val="071F7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South -&gt; Central</a:t>
                      </a:r>
                      <a:endParaRPr sz="11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442,140</a:t>
                      </a:r>
                      <a:endParaRPr sz="11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Central -&gt; North</a:t>
                      </a:r>
                      <a:endParaRPr sz="11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409,502</a:t>
                      </a:r>
                      <a:endParaRPr sz="11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North -&gt; Central</a:t>
                      </a:r>
                      <a:endParaRPr sz="11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380,638</a:t>
                      </a:r>
                      <a:endParaRPr sz="11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Central -&gt; South</a:t>
                      </a:r>
                      <a:endParaRPr sz="11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666666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363,418</a:t>
                      </a:r>
                      <a:endParaRPr sz="1100">
                        <a:solidFill>
                          <a:srgbClr val="666666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7" name="Google Shape;337;g1046e569a8a_1_4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29395" y="5209851"/>
            <a:ext cx="593477" cy="59347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046e569a8a_1_424"/>
          <p:cNvSpPr txBox="1"/>
          <p:nvPr/>
        </p:nvSpPr>
        <p:spPr>
          <a:xfrm>
            <a:off x="8859300" y="5083600"/>
            <a:ext cx="3231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North -&gt; South</a:t>
            </a:r>
            <a:r>
              <a:rPr b="0" i="0" lang="en-U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0" i="0" lang="en-US" sz="1200" u="none" cap="none" strike="noStrike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and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South -&gt; North </a:t>
            </a:r>
            <a:r>
              <a:rPr b="0" i="0" lang="en-US" sz="1200" u="none" cap="none" strike="noStrike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routes</a:t>
            </a:r>
            <a:r>
              <a:rPr b="1" i="0" lang="en-US" sz="1200" u="none" cap="none" strike="noStrike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b="0" i="0" lang="en-US" sz="1200" u="none" cap="none" strike="noStrike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which both have highest cost/ton, accounting for a large amount in cost structure (total 35.17%)</a:t>
            </a:r>
            <a:endParaRPr sz="12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39" name="Google Shape;339;g1046e569a8a_1_424"/>
          <p:cNvCxnSpPr/>
          <p:nvPr/>
        </p:nvCxnSpPr>
        <p:spPr>
          <a:xfrm>
            <a:off x="878250" y="866622"/>
            <a:ext cx="81027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g1046e569a8a_1_424"/>
          <p:cNvSpPr/>
          <p:nvPr/>
        </p:nvSpPr>
        <p:spPr>
          <a:xfrm>
            <a:off x="3770976" y="5676072"/>
            <a:ext cx="177900" cy="1779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046e569a8a_1_424"/>
          <p:cNvSpPr txBox="1"/>
          <p:nvPr/>
        </p:nvSpPr>
        <p:spPr>
          <a:xfrm>
            <a:off x="4411700" y="4500091"/>
            <a:ext cx="69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Central</a:t>
            </a:r>
            <a:endParaRPr b="0" i="0" sz="12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2" name="Google Shape;342;g1046e569a8a_1_424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1046e569a8a_1_10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348" name="Google Shape;348;g1046e569a8a_1_1093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4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349" name="Google Shape;349;g1046e569a8a_1_1093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9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046e569a8a_1_10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046e569a8a_1_1093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046e569a8a_1_1093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046e569a8a_1_1093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Primary Cost in Y0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4" name="Google Shape;354;g1046e569a8a_1_1093"/>
          <p:cNvSpPr txBox="1"/>
          <p:nvPr/>
        </p:nvSpPr>
        <p:spPr>
          <a:xfrm rot="-5400000">
            <a:off x="-3319022" y="2568785"/>
            <a:ext cx="72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355" name="Google Shape;355;g1046e569a8a_1_1093"/>
          <p:cNvSpPr txBox="1"/>
          <p:nvPr/>
        </p:nvSpPr>
        <p:spPr>
          <a:xfrm>
            <a:off x="836625" y="74800"/>
            <a:ext cx="95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21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Therefore, </a:t>
            </a:r>
            <a:r>
              <a:rPr b="1" lang="en-US" sz="2100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each region </a:t>
            </a:r>
            <a:r>
              <a:rPr b="1" i="0" lang="en-US" sz="21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should take a</a:t>
            </a:r>
            <a:r>
              <a:rPr b="1" lang="en-US" sz="2100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dvantage of production </a:t>
            </a:r>
            <a:r>
              <a:rPr b="1" i="0" lang="en-US" sz="21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based on </a:t>
            </a:r>
            <a:endParaRPr b="1" i="0" sz="2100" u="none" cap="none" strike="noStrike">
              <a:solidFill>
                <a:srgbClr val="071F7F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21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2 criteria </a:t>
            </a:r>
            <a:r>
              <a:rPr b="1" lang="en-US" sz="2100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respectively</a:t>
            </a:r>
            <a:r>
              <a:rPr b="1" i="0" lang="en-US" sz="21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 - volume &amp; transportation route by type</a:t>
            </a:r>
            <a:endParaRPr b="1" i="0" sz="21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56" name="Google Shape;356;g1046e569a8a_1_1093"/>
          <p:cNvCxnSpPr/>
          <p:nvPr/>
        </p:nvCxnSpPr>
        <p:spPr>
          <a:xfrm flipH="1" rot="10800000">
            <a:off x="878250" y="865122"/>
            <a:ext cx="8227200" cy="15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g1046e569a8a_1_1093"/>
          <p:cNvSpPr txBox="1"/>
          <p:nvPr/>
        </p:nvSpPr>
        <p:spPr>
          <a:xfrm>
            <a:off x="5512267" y="3425500"/>
            <a:ext cx="67536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Only transport products from region with supply surplus</a:t>
            </a:r>
            <a:r>
              <a:rPr b="1" lang="en-US" sz="18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800">
              <a:solidFill>
                <a:srgbClr val="A72A1E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Prioritize region with the</a:t>
            </a:r>
            <a:r>
              <a:rPr lang="en-U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biggest demand size</a:t>
            </a:r>
            <a:r>
              <a:rPr lang="en-U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for long-term cash flow</a:t>
            </a:r>
            <a:endParaRPr sz="15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Ensure</a:t>
            </a:r>
            <a:r>
              <a:rPr lang="en-U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lang="en-U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overall transportation weight &lt; max capacity per month</a:t>
            </a:r>
            <a:r>
              <a:rPr lang="en-U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-</a:t>
            </a: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&gt; no effect on lead time and next month’s supply</a:t>
            </a:r>
            <a:endParaRPr sz="1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g1046e569a8a_1_1093"/>
          <p:cNvGrpSpPr/>
          <p:nvPr/>
        </p:nvGrpSpPr>
        <p:grpSpPr>
          <a:xfrm>
            <a:off x="2124976" y="1136134"/>
            <a:ext cx="8298986" cy="841579"/>
            <a:chOff x="1936680" y="985475"/>
            <a:chExt cx="6224395" cy="631200"/>
          </a:xfrm>
        </p:grpSpPr>
        <p:grpSp>
          <p:nvGrpSpPr>
            <p:cNvPr id="359" name="Google Shape;359;g1046e569a8a_1_1093"/>
            <p:cNvGrpSpPr/>
            <p:nvPr/>
          </p:nvGrpSpPr>
          <p:grpSpPr>
            <a:xfrm>
              <a:off x="2516275" y="985475"/>
              <a:ext cx="5644800" cy="631200"/>
              <a:chOff x="2744875" y="985475"/>
              <a:chExt cx="5644800" cy="631200"/>
            </a:xfrm>
          </p:grpSpPr>
          <p:sp>
            <p:nvSpPr>
              <p:cNvPr id="360" name="Google Shape;360;g1046e569a8a_1_1093"/>
              <p:cNvSpPr/>
              <p:nvPr/>
            </p:nvSpPr>
            <p:spPr>
              <a:xfrm flipH="1">
                <a:off x="3324475" y="985475"/>
                <a:ext cx="5065200" cy="631200"/>
              </a:xfrm>
              <a:prstGeom prst="homePlat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074AE3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152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rgbClr val="666666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Each region </a:t>
                </a:r>
                <a:r>
                  <a:rPr b="1" lang="en-US" sz="1500">
                    <a:solidFill>
                      <a:srgbClr val="434343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has its own key products</a:t>
                </a:r>
                <a:r>
                  <a:rPr b="1" lang="en-US" sz="1500">
                    <a:solidFill>
                      <a:srgbClr val="666666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 </a:t>
                </a:r>
                <a:r>
                  <a:rPr lang="en-US" sz="1500">
                    <a:solidFill>
                      <a:srgbClr val="666666"/>
                    </a:solidFill>
                    <a:latin typeface="Assistant"/>
                    <a:ea typeface="Assistant"/>
                    <a:cs typeface="Assistant"/>
                    <a:sym typeface="Assistant"/>
                  </a:rPr>
                  <a:t>with enormous </a:t>
                </a:r>
                <a:r>
                  <a:rPr b="1" lang="en-US" sz="1500">
                    <a:highlight>
                      <a:schemeClr val="lt1"/>
                    </a:highlight>
                    <a:latin typeface="Assistant"/>
                    <a:ea typeface="Assistant"/>
                    <a:cs typeface="Assistant"/>
                    <a:sym typeface="Assistant"/>
                  </a:rPr>
                  <a:t>supply surplus </a:t>
                </a:r>
                <a:r>
                  <a:rPr lang="en-US" sz="1500">
                    <a:solidFill>
                      <a:srgbClr val="666666"/>
                    </a:solidFill>
                    <a:highlight>
                      <a:schemeClr val="lt1"/>
                    </a:highlight>
                    <a:latin typeface="Assistant"/>
                    <a:ea typeface="Assistant"/>
                    <a:cs typeface="Assistant"/>
                    <a:sym typeface="Assistant"/>
                  </a:rPr>
                  <a:t>that can be transported to other regions having supply shortage</a:t>
                </a:r>
                <a:endParaRPr sz="1500">
                  <a:solidFill>
                    <a:srgbClr val="666666"/>
                  </a:solidFill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cxnSp>
            <p:nvCxnSpPr>
              <p:cNvPr id="361" name="Google Shape;361;g1046e569a8a_1_1093"/>
              <p:cNvCxnSpPr>
                <a:endCxn id="360" idx="3"/>
              </p:cNvCxnSpPr>
              <p:nvPr/>
            </p:nvCxnSpPr>
            <p:spPr>
              <a:xfrm>
                <a:off x="2744875" y="1301075"/>
                <a:ext cx="579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74AE3"/>
                </a:solidFill>
                <a:prstDash val="dash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362" name="Google Shape;362;g1046e569a8a_1_1093"/>
            <p:cNvSpPr/>
            <p:nvPr/>
          </p:nvSpPr>
          <p:spPr>
            <a:xfrm>
              <a:off x="1936680" y="1011277"/>
              <a:ext cx="579600" cy="579600"/>
            </a:xfrm>
            <a:prstGeom prst="ellipse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3" name="Google Shape;363;g1046e569a8a_1_109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022027" y="1096643"/>
              <a:ext cx="408901" cy="4088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g1046e569a8a_1_1093"/>
          <p:cNvGrpSpPr/>
          <p:nvPr/>
        </p:nvGrpSpPr>
        <p:grpSpPr>
          <a:xfrm>
            <a:off x="1056516" y="4636443"/>
            <a:ext cx="3876418" cy="732382"/>
            <a:chOff x="1421039" y="3553439"/>
            <a:chExt cx="3201270" cy="549300"/>
          </a:xfrm>
        </p:grpSpPr>
        <p:grpSp>
          <p:nvGrpSpPr>
            <p:cNvPr id="365" name="Google Shape;365;g1046e569a8a_1_1093"/>
            <p:cNvGrpSpPr/>
            <p:nvPr/>
          </p:nvGrpSpPr>
          <p:grpSpPr>
            <a:xfrm>
              <a:off x="1904804" y="3553439"/>
              <a:ext cx="2717505" cy="549300"/>
              <a:chOff x="2133404" y="3553439"/>
              <a:chExt cx="2717505" cy="549300"/>
            </a:xfrm>
          </p:grpSpPr>
          <p:sp>
            <p:nvSpPr>
              <p:cNvPr id="366" name="Google Shape;366;g1046e569a8a_1_1093"/>
              <p:cNvSpPr/>
              <p:nvPr/>
            </p:nvSpPr>
            <p:spPr>
              <a:xfrm flipH="1">
                <a:off x="2412209" y="3553439"/>
                <a:ext cx="2438700" cy="549300"/>
              </a:xfrm>
              <a:prstGeom prst="homePlate">
                <a:avLst>
                  <a:gd fmla="val 50000" name="adj"/>
                </a:avLst>
              </a:prstGeom>
              <a:solidFill>
                <a:schemeClr val="lt1"/>
              </a:solidFill>
              <a:ln cap="flat" cmpd="sng" w="19050">
                <a:solidFill>
                  <a:srgbClr val="074AE3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00">
                  <a:latin typeface="Assistant"/>
                  <a:ea typeface="Assistant"/>
                  <a:cs typeface="Assistant"/>
                  <a:sym typeface="Assistant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Assistant"/>
                    <a:ea typeface="Assistant"/>
                    <a:cs typeface="Assistant"/>
                    <a:sym typeface="Assistant"/>
                  </a:rPr>
                  <a:t>    </a:t>
                </a:r>
                <a:r>
                  <a:rPr b="1" lang="en-US" sz="1600">
                    <a:latin typeface="Assistant"/>
                    <a:ea typeface="Assistant"/>
                    <a:cs typeface="Assistant"/>
                    <a:sym typeface="Assistant"/>
                  </a:rPr>
                  <a:t>“Right Place, Right Ratio”</a:t>
                </a:r>
                <a:endParaRPr b="1" sz="1600">
                  <a:highlight>
                    <a:schemeClr val="lt1"/>
                  </a:highlight>
                  <a:latin typeface="Assistant"/>
                  <a:ea typeface="Assistant"/>
                  <a:cs typeface="Assistant"/>
                  <a:sym typeface="Assistant"/>
                </a:endParaRPr>
              </a:p>
            </p:txBody>
          </p:sp>
          <p:cxnSp>
            <p:nvCxnSpPr>
              <p:cNvPr id="367" name="Google Shape;367;g1046e569a8a_1_1093"/>
              <p:cNvCxnSpPr/>
              <p:nvPr/>
            </p:nvCxnSpPr>
            <p:spPr>
              <a:xfrm flipH="1" rot="10800000">
                <a:off x="2133404" y="3827735"/>
                <a:ext cx="278700" cy="1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74AE3"/>
                </a:solidFill>
                <a:prstDash val="dash"/>
                <a:round/>
                <a:headEnd len="med" w="med" type="oval"/>
                <a:tailEnd len="med" w="med" type="none"/>
              </a:ln>
            </p:spPr>
          </p:cxnSp>
        </p:grpSp>
        <p:pic>
          <p:nvPicPr>
            <p:cNvPr id="368" name="Google Shape;368;g1046e569a8a_1_109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21039" y="3584620"/>
              <a:ext cx="483762" cy="483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g1046e569a8a_1_1093"/>
          <p:cNvSpPr txBox="1"/>
          <p:nvPr/>
        </p:nvSpPr>
        <p:spPr>
          <a:xfrm>
            <a:off x="5512267" y="4991533"/>
            <a:ext cx="67536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Plan ahead the number of Trans. Routes and Trans. Type Ratio</a:t>
            </a:r>
            <a:endParaRPr b="1" sz="1600">
              <a:solidFill>
                <a:srgbClr val="A72A1E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Prioritize route</a:t>
            </a:r>
            <a:r>
              <a:rPr lang="en-U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 </a:t>
            </a:r>
            <a:r>
              <a:rPr b="1" lang="en-U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Central &lt;-&gt; South/North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Assistant"/>
                <a:ea typeface="Assistant"/>
                <a:cs typeface="Assistant"/>
                <a:sym typeface="Assistant"/>
              </a:rPr>
              <a:t>Maintain the following ratio by type: </a:t>
            </a:r>
            <a:r>
              <a:rPr b="1" lang="en-U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Sea &gt; Rail &gt; Road</a:t>
            </a:r>
            <a:endParaRPr b="1" sz="1500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0" name="Google Shape;370;g1046e569a8a_1_1093"/>
          <p:cNvSpPr txBox="1"/>
          <p:nvPr/>
        </p:nvSpPr>
        <p:spPr>
          <a:xfrm>
            <a:off x="788500" y="1213867"/>
            <a:ext cx="126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Context</a:t>
            </a:r>
            <a:endParaRPr b="1" sz="1800">
              <a:solidFill>
                <a:srgbClr val="A72A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1" name="Google Shape;371;g1046e569a8a_1_1093"/>
          <p:cNvSpPr txBox="1"/>
          <p:nvPr/>
        </p:nvSpPr>
        <p:spPr>
          <a:xfrm>
            <a:off x="788500" y="4053317"/>
            <a:ext cx="1268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Solution</a:t>
            </a:r>
            <a:endParaRPr b="1" sz="1800">
              <a:solidFill>
                <a:srgbClr val="A72A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72" name="Google Shape;372;g1046e569a8a_1_1093"/>
          <p:cNvCxnSpPr/>
          <p:nvPr/>
        </p:nvCxnSpPr>
        <p:spPr>
          <a:xfrm>
            <a:off x="5373275" y="3609920"/>
            <a:ext cx="0" cy="2628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3" name="Google Shape;373;g1046e569a8a_1_1093"/>
          <p:cNvCxnSpPr/>
          <p:nvPr/>
        </p:nvCxnSpPr>
        <p:spPr>
          <a:xfrm>
            <a:off x="5771000" y="4053333"/>
            <a:ext cx="0" cy="732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374" name="Google Shape;374;g1046e569a8a_1_1093"/>
          <p:cNvCxnSpPr/>
          <p:nvPr/>
        </p:nvCxnSpPr>
        <p:spPr>
          <a:xfrm>
            <a:off x="5771000" y="5555200"/>
            <a:ext cx="0" cy="62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oval"/>
            <a:tailEnd len="med" w="med" type="oval"/>
          </a:ln>
        </p:spPr>
      </p:cxnSp>
      <p:sp>
        <p:nvSpPr>
          <p:cNvPr id="375" name="Google Shape;375;g1046e569a8a_1_1093"/>
          <p:cNvSpPr txBox="1"/>
          <p:nvPr/>
        </p:nvSpPr>
        <p:spPr>
          <a:xfrm>
            <a:off x="7777876" y="2501013"/>
            <a:ext cx="758700" cy="4002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PET HF</a:t>
            </a:r>
            <a:endParaRPr b="1" i="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6" name="Google Shape;376;g1046e569a8a_1_1093"/>
          <p:cNvSpPr txBox="1"/>
          <p:nvPr/>
        </p:nvSpPr>
        <p:spPr>
          <a:xfrm>
            <a:off x="9778943" y="2516450"/>
            <a:ext cx="645000" cy="3693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PET CF </a:t>
            </a:r>
            <a:endParaRPr b="1" i="0" sz="12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7" name="Google Shape;377;g1046e569a8a_1_1093"/>
          <p:cNvSpPr txBox="1"/>
          <p:nvPr/>
        </p:nvSpPr>
        <p:spPr>
          <a:xfrm>
            <a:off x="5771880" y="2378100"/>
            <a:ext cx="901500" cy="648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Water</a:t>
            </a:r>
            <a:endParaRPr b="1" i="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CAN CF</a:t>
            </a:r>
            <a:r>
              <a:rPr b="1" i="0" lang="en-US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 i="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8" name="Google Shape;378;g1046e569a8a_1_1093"/>
          <p:cNvSpPr/>
          <p:nvPr/>
        </p:nvSpPr>
        <p:spPr>
          <a:xfrm>
            <a:off x="6882438" y="2192901"/>
            <a:ext cx="961200" cy="1016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Central</a:t>
            </a:r>
            <a:endParaRPr b="1" i="0" sz="12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9" name="Google Shape;379;g1046e569a8a_1_1093"/>
          <p:cNvSpPr/>
          <p:nvPr/>
        </p:nvSpPr>
        <p:spPr>
          <a:xfrm>
            <a:off x="4914540" y="2193913"/>
            <a:ext cx="961200" cy="10164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North</a:t>
            </a:r>
            <a:endParaRPr b="1" i="0" sz="12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80" name="Google Shape;380;g1046e569a8a_1_1093"/>
          <p:cNvSpPr/>
          <p:nvPr/>
        </p:nvSpPr>
        <p:spPr>
          <a:xfrm>
            <a:off x="8850350" y="2192910"/>
            <a:ext cx="961200" cy="10164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South</a:t>
            </a:r>
            <a:endParaRPr b="1" i="0" sz="12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81" name="Google Shape;381;g1046e569a8a_1_1093"/>
          <p:cNvSpPr txBox="1"/>
          <p:nvPr/>
        </p:nvSpPr>
        <p:spPr>
          <a:xfrm>
            <a:off x="2623475" y="2345588"/>
            <a:ext cx="2163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61B66"/>
                </a:solidFill>
                <a:latin typeface="Assistant"/>
                <a:ea typeface="Assistant"/>
                <a:cs typeface="Assistant"/>
                <a:sym typeface="Assistant"/>
              </a:rPr>
              <a:t>Production advantage of regions</a:t>
            </a:r>
            <a:endParaRPr sz="1700">
              <a:solidFill>
                <a:srgbClr val="061B6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82" name="Google Shape;382;g1046e569a8a_1_1093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1046e569a8a_1_1124"/>
          <p:cNvPicPr preferRelativeResize="0"/>
          <p:nvPr/>
        </p:nvPicPr>
        <p:blipFill rotWithShape="1">
          <a:blip r:embed="rId3">
            <a:alphaModFix/>
          </a:blip>
          <a:srcRect b="18671" l="26263" r="40919" t="13036"/>
          <a:stretch/>
        </p:blipFill>
        <p:spPr>
          <a:xfrm>
            <a:off x="1340029" y="1168947"/>
            <a:ext cx="1343801" cy="280372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046e569a8a_1_1124"/>
          <p:cNvSpPr/>
          <p:nvPr/>
        </p:nvSpPr>
        <p:spPr>
          <a:xfrm>
            <a:off x="1961648" y="1579967"/>
            <a:ext cx="93600" cy="93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1046e569a8a_1_1124"/>
          <p:cNvSpPr/>
          <p:nvPr/>
        </p:nvSpPr>
        <p:spPr>
          <a:xfrm>
            <a:off x="2394705" y="2707907"/>
            <a:ext cx="93600" cy="93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046e569a8a_1_1124"/>
          <p:cNvSpPr/>
          <p:nvPr/>
        </p:nvSpPr>
        <p:spPr>
          <a:xfrm>
            <a:off x="2039641" y="3554431"/>
            <a:ext cx="93600" cy="93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g1046e569a8a_1_1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392" name="Google Shape;392;g1046e569a8a_1_1124"/>
          <p:cNvPicPr preferRelativeResize="0"/>
          <p:nvPr/>
        </p:nvPicPr>
        <p:blipFill rotWithShape="1">
          <a:blip r:embed="rId5">
            <a:alphaModFix/>
          </a:blip>
          <a:srcRect b="17378" l="3898" r="2398" t="4411"/>
          <a:stretch/>
        </p:blipFill>
        <p:spPr>
          <a:xfrm>
            <a:off x="4604744" y="-10833387"/>
            <a:ext cx="3124174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393" name="Google Shape;393;g1046e569a8a_1_1124"/>
          <p:cNvPicPr preferRelativeResize="0"/>
          <p:nvPr/>
        </p:nvPicPr>
        <p:blipFill rotWithShape="1">
          <a:blip r:embed="rId6">
            <a:alphaModFix/>
          </a:blip>
          <a:srcRect b="29728" l="12540" r="14210" t="35371"/>
          <a:stretch/>
        </p:blipFill>
        <p:spPr>
          <a:xfrm>
            <a:off x="10659678" y="167450"/>
            <a:ext cx="970549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046e569a8a_1_1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41525" y="203235"/>
            <a:ext cx="332232" cy="39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046e569a8a_1_1124"/>
          <p:cNvPicPr preferRelativeResize="0"/>
          <p:nvPr/>
        </p:nvPicPr>
        <p:blipFill rotWithShape="1">
          <a:blip r:embed="rId8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046e569a8a_1_1124"/>
          <p:cNvPicPr preferRelativeResize="0"/>
          <p:nvPr/>
        </p:nvPicPr>
        <p:blipFill rotWithShape="1">
          <a:blip r:embed="rId9">
            <a:alphaModFix/>
          </a:blip>
          <a:srcRect b="0" l="89923" r="0" t="0"/>
          <a:stretch/>
        </p:blipFill>
        <p:spPr>
          <a:xfrm>
            <a:off x="1" y="-13718"/>
            <a:ext cx="593486" cy="687171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046e569a8a_1_1124"/>
          <p:cNvSpPr txBox="1"/>
          <p:nvPr/>
        </p:nvSpPr>
        <p:spPr>
          <a:xfrm rot="-5400000">
            <a:off x="-3321085" y="2542210"/>
            <a:ext cx="72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1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398" name="Google Shape;398;g1046e569a8a_1_1124"/>
          <p:cNvSpPr txBox="1"/>
          <p:nvPr/>
        </p:nvSpPr>
        <p:spPr>
          <a:xfrm>
            <a:off x="771150" y="7100"/>
            <a:ext cx="9392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As a result, SP Co. can save total primary cost by </a:t>
            </a:r>
            <a:r>
              <a:rPr b="1" lang="en-US" sz="31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38.36</a:t>
            </a:r>
            <a:r>
              <a:rPr b="1" lang="en-US" sz="29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 %</a:t>
            </a: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b="1" i="0" sz="1500" u="none" cap="none" strike="noStrike">
              <a:solidFill>
                <a:srgbClr val="071F7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9" name="Google Shape;399;g1046e569a8a_1_1124"/>
          <p:cNvSpPr txBox="1"/>
          <p:nvPr/>
        </p:nvSpPr>
        <p:spPr>
          <a:xfrm>
            <a:off x="8589400" y="5966475"/>
            <a:ext cx="358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US" sz="11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Note: There’s 1% remaining stock of each sending location and 5% transportation volume  for risk management</a:t>
            </a:r>
            <a:endParaRPr b="0" i="1" sz="11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0" name="Google Shape;400;g1046e569a8a_1_1124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Primary Cost in Y0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&gt; Production Capability in Y1-3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1" name="Google Shape;401;g1046e569a8a_1_1124"/>
          <p:cNvSpPr txBox="1"/>
          <p:nvPr/>
        </p:nvSpPr>
        <p:spPr>
          <a:xfrm>
            <a:off x="1316367" y="747369"/>
            <a:ext cx="138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1500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Pet CF</a:t>
            </a:r>
            <a:endParaRPr b="0" i="0" sz="1500" u="none" cap="none" strike="noStrike">
              <a:solidFill>
                <a:srgbClr val="071F7F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2" name="Google Shape;402;g1046e569a8a_1_1124"/>
          <p:cNvSpPr/>
          <p:nvPr/>
        </p:nvSpPr>
        <p:spPr>
          <a:xfrm>
            <a:off x="965714" y="5764087"/>
            <a:ext cx="86700" cy="891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046e569a8a_1_1124"/>
          <p:cNvSpPr/>
          <p:nvPr/>
        </p:nvSpPr>
        <p:spPr>
          <a:xfrm>
            <a:off x="965713" y="5946388"/>
            <a:ext cx="86700" cy="8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046e569a8a_1_1124"/>
          <p:cNvSpPr/>
          <p:nvPr/>
        </p:nvSpPr>
        <p:spPr>
          <a:xfrm>
            <a:off x="965713" y="6128690"/>
            <a:ext cx="86700" cy="891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046e569a8a_1_1124"/>
          <p:cNvSpPr txBox="1"/>
          <p:nvPr/>
        </p:nvSpPr>
        <p:spPr>
          <a:xfrm>
            <a:off x="1108492" y="5623900"/>
            <a:ext cx="5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North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6" name="Google Shape;406;g1046e569a8a_1_1124"/>
          <p:cNvSpPr txBox="1"/>
          <p:nvPr/>
        </p:nvSpPr>
        <p:spPr>
          <a:xfrm>
            <a:off x="1059302" y="5806200"/>
            <a:ext cx="6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Central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7" name="Google Shape;407;g1046e569a8a_1_1124"/>
          <p:cNvSpPr txBox="1"/>
          <p:nvPr/>
        </p:nvSpPr>
        <p:spPr>
          <a:xfrm>
            <a:off x="1117179" y="5988500"/>
            <a:ext cx="6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ssistant"/>
                <a:ea typeface="Assistant"/>
                <a:cs typeface="Assistant"/>
                <a:sym typeface="Assistant"/>
              </a:rPr>
              <a:t>South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08" name="Google Shape;408;g1046e569a8a_1_1124"/>
          <p:cNvSpPr/>
          <p:nvPr/>
        </p:nvSpPr>
        <p:spPr>
          <a:xfrm flipH="1" rot="-651541">
            <a:off x="1335388" y="1796627"/>
            <a:ext cx="451677" cy="1877779"/>
          </a:xfrm>
          <a:custGeom>
            <a:rect b="b" l="l" r="r" t="t"/>
            <a:pathLst>
              <a:path extrusionOk="0" h="89380" w="22586">
                <a:moveTo>
                  <a:pt x="0" y="0"/>
                </a:moveTo>
                <a:cubicBezTo>
                  <a:pt x="22774" y="19523"/>
                  <a:pt x="31660" y="68158"/>
                  <a:pt x="10460" y="89380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409" name="Google Shape;409;g1046e569a8a_1_1124"/>
          <p:cNvSpPr/>
          <p:nvPr/>
        </p:nvSpPr>
        <p:spPr>
          <a:xfrm>
            <a:off x="1165183" y="2891526"/>
            <a:ext cx="617100" cy="432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141K </a:t>
            </a:r>
            <a:r>
              <a:rPr b="0" i="0" lang="en-US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rcs</a:t>
            </a:r>
            <a:endParaRPr b="0" i="0" sz="8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10" name="Google Shape;410;g1046e569a8a_1_1124"/>
          <p:cNvSpPr/>
          <p:nvPr/>
        </p:nvSpPr>
        <p:spPr>
          <a:xfrm flipH="1" rot="-10094721">
            <a:off x="2332851" y="2810515"/>
            <a:ext cx="542140" cy="1065082"/>
          </a:xfrm>
          <a:custGeom>
            <a:rect b="b" l="l" r="r" t="t"/>
            <a:pathLst>
              <a:path extrusionOk="0" h="89380" w="22586">
                <a:moveTo>
                  <a:pt x="0" y="0"/>
                </a:moveTo>
                <a:cubicBezTo>
                  <a:pt x="22774" y="19523"/>
                  <a:pt x="31660" y="68158"/>
                  <a:pt x="10460" y="89380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1" name="Google Shape;411;g1046e569a8a_1_1124"/>
          <p:cNvSpPr/>
          <p:nvPr/>
        </p:nvSpPr>
        <p:spPr>
          <a:xfrm>
            <a:off x="2683036" y="3282283"/>
            <a:ext cx="648900" cy="411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515K </a:t>
            </a:r>
            <a:r>
              <a:rPr b="0" i="0" lang="en-US" sz="800" u="none" cap="none" strike="noStrik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rcs</a:t>
            </a:r>
            <a:endParaRPr b="0" i="0" sz="800" u="none" cap="none" strike="noStrik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12" name="Google Shape;412;g1046e569a8a_1_1124"/>
          <p:cNvGrpSpPr/>
          <p:nvPr/>
        </p:nvGrpSpPr>
        <p:grpSpPr>
          <a:xfrm>
            <a:off x="6819523" y="739721"/>
            <a:ext cx="2030870" cy="3235021"/>
            <a:chOff x="5114653" y="554813"/>
            <a:chExt cx="1310916" cy="2088323"/>
          </a:xfrm>
        </p:grpSpPr>
        <p:pic>
          <p:nvPicPr>
            <p:cNvPr id="413" name="Google Shape;413;g1046e569a8a_1_1124"/>
            <p:cNvPicPr preferRelativeResize="0"/>
            <p:nvPr/>
          </p:nvPicPr>
          <p:blipFill rotWithShape="1">
            <a:blip r:embed="rId3">
              <a:alphaModFix/>
            </a:blip>
            <a:srcRect b="18671" l="26263" r="40919" t="13036"/>
            <a:stretch/>
          </p:blipFill>
          <p:spPr>
            <a:xfrm>
              <a:off x="5230967" y="805948"/>
              <a:ext cx="843870" cy="1837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g1046e569a8a_1_1124"/>
            <p:cNvSpPr/>
            <p:nvPr/>
          </p:nvSpPr>
          <p:spPr>
            <a:xfrm>
              <a:off x="5621327" y="1075276"/>
              <a:ext cx="58800" cy="618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1046e569a8a_1_1124"/>
            <p:cNvSpPr/>
            <p:nvPr/>
          </p:nvSpPr>
          <p:spPr>
            <a:xfrm>
              <a:off x="5893275" y="1814376"/>
              <a:ext cx="58800" cy="618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1046e569a8a_1_1124"/>
            <p:cNvSpPr/>
            <p:nvPr/>
          </p:nvSpPr>
          <p:spPr>
            <a:xfrm>
              <a:off x="5670304" y="2369074"/>
              <a:ext cx="58800" cy="61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1046e569a8a_1_1124"/>
            <p:cNvSpPr txBox="1"/>
            <p:nvPr/>
          </p:nvSpPr>
          <p:spPr>
            <a:xfrm>
              <a:off x="5801986" y="1850984"/>
              <a:ext cx="261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18" name="Google Shape;418;g1046e569a8a_1_1124"/>
            <p:cNvSpPr txBox="1"/>
            <p:nvPr/>
          </p:nvSpPr>
          <p:spPr>
            <a:xfrm>
              <a:off x="5246549" y="554813"/>
              <a:ext cx="906300" cy="2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-US" sz="1500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Water</a:t>
              </a:r>
              <a:endParaRPr b="0" i="0" sz="15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19" name="Google Shape;419;g1046e569a8a_1_1124"/>
            <p:cNvSpPr/>
            <p:nvPr/>
          </p:nvSpPr>
          <p:spPr>
            <a:xfrm flipH="1" rot="-651893">
              <a:off x="5258151" y="1170488"/>
              <a:ext cx="349286" cy="1192078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420" name="Google Shape;420;g1046e569a8a_1_1124"/>
            <p:cNvSpPr/>
            <p:nvPr/>
          </p:nvSpPr>
          <p:spPr>
            <a:xfrm>
              <a:off x="5114653" y="1661447"/>
              <a:ext cx="461100" cy="293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9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567</a:t>
              </a:r>
              <a:r>
                <a:rPr b="0" i="0" lang="en-US" sz="900" u="none" cap="none" strike="noStrike">
                  <a:solidFill>
                    <a:schemeClr val="lt1"/>
                  </a:solidFill>
                  <a:latin typeface="Assistant"/>
                  <a:ea typeface="Assistant"/>
                  <a:cs typeface="Assistant"/>
                  <a:sym typeface="Assistant"/>
                </a:rPr>
                <a:t>K rcs</a:t>
              </a:r>
              <a:endParaRPr b="0" i="0" sz="9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21" name="Google Shape;421;g1046e569a8a_1_1124"/>
            <p:cNvSpPr/>
            <p:nvPr/>
          </p:nvSpPr>
          <p:spPr>
            <a:xfrm rot="-524630">
              <a:off x="5861652" y="1174896"/>
              <a:ext cx="211720" cy="640640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422" name="Google Shape;422;g1046e569a8a_1_1124"/>
            <p:cNvSpPr/>
            <p:nvPr/>
          </p:nvSpPr>
          <p:spPr>
            <a:xfrm>
              <a:off x="5980369" y="1356863"/>
              <a:ext cx="445200" cy="211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8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767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K rcs</a:t>
              </a:r>
              <a:endParaRPr b="0" i="0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423" name="Google Shape;423;g1046e569a8a_1_1124"/>
          <p:cNvGrpSpPr/>
          <p:nvPr/>
        </p:nvGrpSpPr>
        <p:grpSpPr>
          <a:xfrm>
            <a:off x="3882187" y="737769"/>
            <a:ext cx="2239861" cy="3235071"/>
            <a:chOff x="2911613" y="553313"/>
            <a:chExt cx="1484925" cy="2144703"/>
          </a:xfrm>
        </p:grpSpPr>
        <p:pic>
          <p:nvPicPr>
            <p:cNvPr id="424" name="Google Shape;424;g1046e569a8a_1_1124"/>
            <p:cNvPicPr preferRelativeResize="0"/>
            <p:nvPr/>
          </p:nvPicPr>
          <p:blipFill rotWithShape="1">
            <a:blip r:embed="rId3">
              <a:alphaModFix/>
            </a:blip>
            <a:srcRect b="18671" l="26263" r="40919" t="13036"/>
            <a:stretch/>
          </p:blipFill>
          <p:spPr>
            <a:xfrm>
              <a:off x="3021169" y="807282"/>
              <a:ext cx="906207" cy="1890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g1046e569a8a_1_1124"/>
            <p:cNvSpPr/>
            <p:nvPr/>
          </p:nvSpPr>
          <p:spPr>
            <a:xfrm>
              <a:off x="3440364" y="1084459"/>
              <a:ext cx="63000" cy="630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1046e569a8a_1_1124"/>
            <p:cNvSpPr/>
            <p:nvPr/>
          </p:nvSpPr>
          <p:spPr>
            <a:xfrm>
              <a:off x="3732402" y="1845102"/>
              <a:ext cx="63000" cy="63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1046e569a8a_1_1124"/>
            <p:cNvSpPr/>
            <p:nvPr/>
          </p:nvSpPr>
          <p:spPr>
            <a:xfrm>
              <a:off x="3492960" y="2415968"/>
              <a:ext cx="63000" cy="630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1046e569a8a_1_1124"/>
            <p:cNvSpPr txBox="1"/>
            <p:nvPr/>
          </p:nvSpPr>
          <p:spPr>
            <a:xfrm>
              <a:off x="3018713" y="553313"/>
              <a:ext cx="906300" cy="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-US" sz="1500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Pet HF</a:t>
              </a:r>
              <a:endParaRPr b="0" i="0" sz="15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29" name="Google Shape;429;g1046e569a8a_1_1124"/>
            <p:cNvSpPr/>
            <p:nvPr/>
          </p:nvSpPr>
          <p:spPr>
            <a:xfrm flipH="1" rot="-651351">
              <a:off x="3061727" y="1184654"/>
              <a:ext cx="304603" cy="1272406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430" name="Google Shape;430;g1046e569a8a_1_1124"/>
            <p:cNvSpPr/>
            <p:nvPr/>
          </p:nvSpPr>
          <p:spPr>
            <a:xfrm>
              <a:off x="2911613" y="1864631"/>
              <a:ext cx="420000" cy="254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8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251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K rcs </a:t>
              </a:r>
              <a:endParaRPr b="0" i="0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31" name="Google Shape;431;g1046e569a8a_1_1124"/>
            <p:cNvSpPr/>
            <p:nvPr/>
          </p:nvSpPr>
          <p:spPr>
            <a:xfrm flipH="1" rot="-10645840">
              <a:off x="3632603" y="1833703"/>
              <a:ext cx="415661" cy="747735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0070C0"/>
              </a:solidFill>
              <a:prstDash val="solid"/>
              <a:round/>
              <a:headEnd len="med" w="med" type="stealth"/>
              <a:tailEnd len="med" w="med" type="none"/>
            </a:ln>
          </p:spPr>
        </p:sp>
        <p:sp>
          <p:nvSpPr>
            <p:cNvPr id="432" name="Google Shape;432;g1046e569a8a_1_1124"/>
            <p:cNvSpPr/>
            <p:nvPr/>
          </p:nvSpPr>
          <p:spPr>
            <a:xfrm>
              <a:off x="3951338" y="2068669"/>
              <a:ext cx="445200" cy="2541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8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2578</a:t>
              </a:r>
              <a:r>
                <a:rPr b="0" i="0" lang="en-US" sz="800" u="none" cap="none" strike="noStrike">
                  <a:solidFill>
                    <a:schemeClr val="lt1"/>
                  </a:solidFill>
                  <a:latin typeface="Assistant"/>
                  <a:ea typeface="Assistant"/>
                  <a:cs typeface="Assistant"/>
                  <a:sym typeface="Assistant"/>
                </a:rPr>
                <a:t>K rcs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endParaRPr b="0" i="0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433" name="Google Shape;433;g1046e569a8a_1_1124"/>
          <p:cNvGrpSpPr/>
          <p:nvPr/>
        </p:nvGrpSpPr>
        <p:grpSpPr>
          <a:xfrm>
            <a:off x="9178023" y="747345"/>
            <a:ext cx="2810654" cy="3172249"/>
            <a:chOff x="6883800" y="560522"/>
            <a:chExt cx="1893844" cy="2137490"/>
          </a:xfrm>
        </p:grpSpPr>
        <p:pic>
          <p:nvPicPr>
            <p:cNvPr id="434" name="Google Shape;434;g1046e569a8a_1_1124"/>
            <p:cNvPicPr preferRelativeResize="0"/>
            <p:nvPr/>
          </p:nvPicPr>
          <p:blipFill rotWithShape="1">
            <a:blip r:embed="rId3">
              <a:alphaModFix/>
            </a:blip>
            <a:srcRect b="18671" l="26263" r="40919" t="13036"/>
            <a:stretch/>
          </p:blipFill>
          <p:spPr>
            <a:xfrm>
              <a:off x="7287975" y="747319"/>
              <a:ext cx="843749" cy="19506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g1046e569a8a_1_1124"/>
            <p:cNvSpPr/>
            <p:nvPr/>
          </p:nvSpPr>
          <p:spPr>
            <a:xfrm>
              <a:off x="7658121" y="1046492"/>
              <a:ext cx="72900" cy="783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1046e569a8a_1_1124"/>
            <p:cNvSpPr/>
            <p:nvPr/>
          </p:nvSpPr>
          <p:spPr>
            <a:xfrm>
              <a:off x="7933936" y="1837236"/>
              <a:ext cx="72900" cy="783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1046e569a8a_1_1124"/>
            <p:cNvSpPr/>
            <p:nvPr/>
          </p:nvSpPr>
          <p:spPr>
            <a:xfrm>
              <a:off x="7720702" y="2400206"/>
              <a:ext cx="72900" cy="783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1046e569a8a_1_1124"/>
            <p:cNvSpPr/>
            <p:nvPr/>
          </p:nvSpPr>
          <p:spPr>
            <a:xfrm>
              <a:off x="8365744" y="2012756"/>
              <a:ext cx="411900" cy="211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8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75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K rcs</a:t>
              </a:r>
              <a:endParaRPr b="0" i="0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39" name="Google Shape;439;g1046e569a8a_1_1124"/>
            <p:cNvSpPr/>
            <p:nvPr/>
          </p:nvSpPr>
          <p:spPr>
            <a:xfrm>
              <a:off x="8320031" y="1494356"/>
              <a:ext cx="411900" cy="211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16K rcs</a:t>
              </a:r>
              <a:endParaRPr b="0" i="0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40" name="Google Shape;440;g1046e569a8a_1_1124"/>
            <p:cNvSpPr txBox="1"/>
            <p:nvPr/>
          </p:nvSpPr>
          <p:spPr>
            <a:xfrm>
              <a:off x="7256695" y="560522"/>
              <a:ext cx="906300" cy="2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-US" sz="1500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CAN CF</a:t>
              </a:r>
              <a:endParaRPr b="0" i="0" sz="15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41" name="Google Shape;441;g1046e569a8a_1_1124"/>
            <p:cNvSpPr/>
            <p:nvPr/>
          </p:nvSpPr>
          <p:spPr>
            <a:xfrm flipH="1" rot="-651351">
              <a:off x="7300014" y="1144796"/>
              <a:ext cx="304603" cy="1300015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442" name="Google Shape;442;g1046e569a8a_1_1124"/>
            <p:cNvSpPr/>
            <p:nvPr/>
          </p:nvSpPr>
          <p:spPr>
            <a:xfrm>
              <a:off x="7253494" y="1554038"/>
              <a:ext cx="411900" cy="271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8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964</a:t>
              </a:r>
              <a:r>
                <a:rPr b="0" i="0" lang="en-US" sz="800" u="none" cap="none" strike="noStrike">
                  <a:solidFill>
                    <a:schemeClr val="lt1"/>
                  </a:solidFill>
                  <a:latin typeface="Assistant"/>
                  <a:ea typeface="Assistant"/>
                  <a:cs typeface="Assistant"/>
                  <a:sym typeface="Assistant"/>
                </a:rPr>
                <a:t>K rcs</a:t>
              </a:r>
              <a:endParaRPr b="0" i="0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43" name="Google Shape;443;g1046e569a8a_1_1124"/>
            <p:cNvSpPr/>
            <p:nvPr/>
          </p:nvSpPr>
          <p:spPr>
            <a:xfrm flipH="1" rot="-651823">
              <a:off x="7110562" y="1068424"/>
              <a:ext cx="375388" cy="1445112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FF9900"/>
              </a:solidFill>
              <a:prstDash val="solid"/>
              <a:round/>
              <a:headEnd len="med" w="med" type="stealth"/>
              <a:tailEnd len="med" w="med" type="none"/>
            </a:ln>
          </p:spPr>
        </p:sp>
        <p:sp>
          <p:nvSpPr>
            <p:cNvPr id="444" name="Google Shape;444;g1046e569a8a_1_1124"/>
            <p:cNvSpPr/>
            <p:nvPr/>
          </p:nvSpPr>
          <p:spPr>
            <a:xfrm>
              <a:off x="6883800" y="2141531"/>
              <a:ext cx="411900" cy="211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8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57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K rcs</a:t>
              </a:r>
              <a:endParaRPr b="0" i="0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45" name="Google Shape;445;g1046e569a8a_1_1124"/>
            <p:cNvSpPr/>
            <p:nvPr/>
          </p:nvSpPr>
          <p:spPr>
            <a:xfrm flipH="1" rot="-10095009">
              <a:off x="7879843" y="1881895"/>
              <a:ext cx="372109" cy="764324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446" name="Google Shape;446;g1046e569a8a_1_1124"/>
            <p:cNvSpPr/>
            <p:nvPr/>
          </p:nvSpPr>
          <p:spPr>
            <a:xfrm rot="-524827">
              <a:off x="7975628" y="1160230"/>
              <a:ext cx="256568" cy="710956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447" name="Google Shape;447;g1046e569a8a_1_1124"/>
            <p:cNvSpPr/>
            <p:nvPr/>
          </p:nvSpPr>
          <p:spPr>
            <a:xfrm rot="-483322">
              <a:off x="8033757" y="1071291"/>
              <a:ext cx="348952" cy="818710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0070C0"/>
              </a:solidFill>
              <a:prstDash val="solid"/>
              <a:round/>
              <a:headEnd len="med" w="med" type="stealth"/>
              <a:tailEnd len="med" w="med" type="none"/>
            </a:ln>
          </p:spPr>
        </p:sp>
        <p:sp>
          <p:nvSpPr>
            <p:cNvPr id="448" name="Google Shape;448;g1046e569a8a_1_1124"/>
            <p:cNvSpPr/>
            <p:nvPr/>
          </p:nvSpPr>
          <p:spPr>
            <a:xfrm>
              <a:off x="7837790" y="1306189"/>
              <a:ext cx="361200" cy="257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8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226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K rcs</a:t>
              </a:r>
              <a:endParaRPr b="0" i="0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449" name="Google Shape;449;g1046e569a8a_1_1124"/>
            <p:cNvSpPr/>
            <p:nvPr/>
          </p:nvSpPr>
          <p:spPr>
            <a:xfrm flipH="1" rot="-10645712">
              <a:off x="8015520" y="1883502"/>
              <a:ext cx="420353" cy="769864"/>
            </a:xfrm>
            <a:custGeom>
              <a:rect b="b" l="l" r="r" t="t"/>
              <a:pathLst>
                <a:path extrusionOk="0" h="89380" w="22586">
                  <a:moveTo>
                    <a:pt x="0" y="0"/>
                  </a:moveTo>
                  <a:cubicBezTo>
                    <a:pt x="22774" y="19523"/>
                    <a:pt x="31660" y="68158"/>
                    <a:pt x="10460" y="89380"/>
                  </a:cubicBezTo>
                </a:path>
              </a:pathLst>
            </a:custGeom>
            <a:noFill/>
            <a:ln cap="flat" cmpd="sng" w="28575">
              <a:solidFill>
                <a:srgbClr val="0070C0"/>
              </a:solidFill>
              <a:prstDash val="solid"/>
              <a:round/>
              <a:headEnd len="med" w="med" type="stealth"/>
              <a:tailEnd len="med" w="med" type="none"/>
            </a:ln>
          </p:spPr>
        </p:sp>
        <p:sp>
          <p:nvSpPr>
            <p:cNvPr id="450" name="Google Shape;450;g1046e569a8a_1_1124"/>
            <p:cNvSpPr/>
            <p:nvPr/>
          </p:nvSpPr>
          <p:spPr>
            <a:xfrm>
              <a:off x="8148131" y="2280938"/>
              <a:ext cx="445200" cy="211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8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113</a:t>
              </a:r>
              <a:r>
                <a:rPr b="0" i="0" lang="en-US" sz="8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K rcs</a:t>
              </a:r>
              <a:endParaRPr b="0" i="0" sz="8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cxnSp>
        <p:nvCxnSpPr>
          <p:cNvPr id="451" name="Google Shape;451;g1046e569a8a_1_1124"/>
          <p:cNvCxnSpPr/>
          <p:nvPr/>
        </p:nvCxnSpPr>
        <p:spPr>
          <a:xfrm flipH="1" rot="10800000">
            <a:off x="860150" y="569872"/>
            <a:ext cx="7053000" cy="2940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2" name="Google Shape;452;g1046e569a8a_1_1124"/>
          <p:cNvGrpSpPr/>
          <p:nvPr/>
        </p:nvGrpSpPr>
        <p:grpSpPr>
          <a:xfrm>
            <a:off x="1050593" y="4316380"/>
            <a:ext cx="1742135" cy="549186"/>
            <a:chOff x="724275" y="3104750"/>
            <a:chExt cx="1306634" cy="411900"/>
          </a:xfrm>
        </p:grpSpPr>
        <p:sp>
          <p:nvSpPr>
            <p:cNvPr id="453" name="Google Shape;453;g1046e569a8a_1_1124"/>
            <p:cNvSpPr txBox="1"/>
            <p:nvPr/>
          </p:nvSpPr>
          <p:spPr>
            <a:xfrm>
              <a:off x="1124609" y="3170936"/>
              <a:ext cx="906300" cy="2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666666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Cost saving</a:t>
              </a:r>
              <a:r>
                <a:rPr b="0" i="0" lang="en-US" sz="1500" u="none" cap="none" strike="noStrike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endParaRPr b="0" i="0" sz="15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6,528</a:t>
              </a:r>
              <a:r>
                <a:rPr b="0" i="0" lang="en-US" sz="2000" u="none" cap="none" strike="noStrike">
                  <a:solidFill>
                    <a:srgbClr val="A72A1E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0" i="0" lang="en-US" sz="1100" u="none" cap="none" strike="noStrike">
                  <a:solidFill>
                    <a:srgbClr val="666666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million VND</a:t>
              </a:r>
              <a:endParaRPr b="0" i="0" sz="11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pic>
          <p:nvPicPr>
            <p:cNvPr id="454" name="Google Shape;454;g1046e569a8a_1_11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24275" y="3104750"/>
              <a:ext cx="411900" cy="41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5" name="Google Shape;455;g1046e569a8a_1_1124"/>
          <p:cNvGrpSpPr/>
          <p:nvPr/>
        </p:nvGrpSpPr>
        <p:grpSpPr>
          <a:xfrm>
            <a:off x="3890343" y="4316380"/>
            <a:ext cx="1742135" cy="549186"/>
            <a:chOff x="724275" y="3104750"/>
            <a:chExt cx="1306634" cy="411900"/>
          </a:xfrm>
        </p:grpSpPr>
        <p:sp>
          <p:nvSpPr>
            <p:cNvPr id="456" name="Google Shape;456;g1046e569a8a_1_1124"/>
            <p:cNvSpPr txBox="1"/>
            <p:nvPr/>
          </p:nvSpPr>
          <p:spPr>
            <a:xfrm>
              <a:off x="1124609" y="3170936"/>
              <a:ext cx="906300" cy="2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666666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Cost saving</a:t>
              </a:r>
              <a:r>
                <a:rPr b="0" i="0" lang="en-US" sz="1500" u="none" cap="none" strike="noStrike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endParaRPr b="0" i="0" sz="15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-US" sz="3200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4,917</a:t>
              </a:r>
              <a:r>
                <a:rPr b="0" i="0" lang="en-US" sz="2000" u="none" cap="none" strike="noStrike">
                  <a:solidFill>
                    <a:srgbClr val="A72A1E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0" i="0" lang="en-US" sz="1100" u="none" cap="none" strike="noStrike">
                  <a:solidFill>
                    <a:srgbClr val="666666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million VND</a:t>
              </a:r>
              <a:endParaRPr b="0" i="0" sz="11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pic>
          <p:nvPicPr>
            <p:cNvPr id="457" name="Google Shape;457;g1046e569a8a_1_11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24275" y="3104750"/>
              <a:ext cx="411900" cy="41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8" name="Google Shape;458;g1046e569a8a_1_1124"/>
          <p:cNvGrpSpPr/>
          <p:nvPr/>
        </p:nvGrpSpPr>
        <p:grpSpPr>
          <a:xfrm>
            <a:off x="6730093" y="4316380"/>
            <a:ext cx="1742135" cy="549186"/>
            <a:chOff x="724275" y="3104750"/>
            <a:chExt cx="1306634" cy="411900"/>
          </a:xfrm>
        </p:grpSpPr>
        <p:sp>
          <p:nvSpPr>
            <p:cNvPr id="459" name="Google Shape;459;g1046e569a8a_1_1124"/>
            <p:cNvSpPr txBox="1"/>
            <p:nvPr/>
          </p:nvSpPr>
          <p:spPr>
            <a:xfrm>
              <a:off x="1124609" y="3170936"/>
              <a:ext cx="906300" cy="2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666666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Cost saving</a:t>
              </a:r>
              <a:r>
                <a:rPr b="0" i="0" lang="en-US" sz="1500" u="none" cap="none" strike="noStrike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endParaRPr b="0" i="0" sz="15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-US" sz="3200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3,521</a:t>
              </a:r>
              <a:r>
                <a:rPr b="0" i="0" lang="en-US" sz="2000" u="none" cap="none" strike="noStrike">
                  <a:solidFill>
                    <a:srgbClr val="A72A1E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0" i="0" lang="en-US" sz="1100" u="none" cap="none" strike="noStrike">
                  <a:solidFill>
                    <a:srgbClr val="666666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million VND</a:t>
              </a:r>
              <a:endParaRPr b="0" i="0" sz="11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pic>
          <p:nvPicPr>
            <p:cNvPr id="460" name="Google Shape;460;g1046e569a8a_1_11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24275" y="3104750"/>
              <a:ext cx="411900" cy="41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Google Shape;461;g1046e569a8a_1_1124"/>
          <p:cNvGrpSpPr/>
          <p:nvPr/>
        </p:nvGrpSpPr>
        <p:grpSpPr>
          <a:xfrm>
            <a:off x="9569843" y="4316380"/>
            <a:ext cx="1742135" cy="549186"/>
            <a:chOff x="724275" y="3104750"/>
            <a:chExt cx="1306634" cy="411900"/>
          </a:xfrm>
        </p:grpSpPr>
        <p:sp>
          <p:nvSpPr>
            <p:cNvPr id="462" name="Google Shape;462;g1046e569a8a_1_1124"/>
            <p:cNvSpPr txBox="1"/>
            <p:nvPr/>
          </p:nvSpPr>
          <p:spPr>
            <a:xfrm>
              <a:off x="1124609" y="3170936"/>
              <a:ext cx="906300" cy="2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i="0" lang="en-US" sz="1500" u="none" cap="none" strike="noStrike">
                  <a:solidFill>
                    <a:srgbClr val="666666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Cost saving</a:t>
              </a:r>
              <a:r>
                <a:rPr b="0" i="0" lang="en-US" sz="1500" u="none" cap="none" strike="noStrike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endParaRPr b="0" i="0" sz="1500" u="none" cap="none" strike="noStrike">
                <a:solidFill>
                  <a:srgbClr val="071F7F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lang="en-US" sz="3200">
                  <a:solidFill>
                    <a:srgbClr val="071F7F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3,098</a:t>
              </a:r>
              <a:r>
                <a:rPr b="0" i="0" lang="en-US" sz="2000" u="none" cap="none" strike="noStrike">
                  <a:solidFill>
                    <a:srgbClr val="A72A1E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r>
                <a:rPr b="0" i="0" lang="en-US" sz="1100" u="none" cap="none" strike="noStrike">
                  <a:solidFill>
                    <a:srgbClr val="666666"/>
                  </a:solidFill>
                  <a:highlight>
                    <a:srgbClr val="FFFFFF"/>
                  </a:highlight>
                  <a:latin typeface="Assistant"/>
                  <a:ea typeface="Assistant"/>
                  <a:cs typeface="Assistant"/>
                  <a:sym typeface="Assistant"/>
                </a:rPr>
                <a:t>million VND</a:t>
              </a:r>
              <a:endParaRPr b="0" i="0" sz="11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pic>
          <p:nvPicPr>
            <p:cNvPr id="463" name="Google Shape;463;g1046e569a8a_1_11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24275" y="3104750"/>
              <a:ext cx="411900" cy="41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g1046e569a8a_1_1124"/>
          <p:cNvSpPr txBox="1"/>
          <p:nvPr/>
        </p:nvSpPr>
        <p:spPr>
          <a:xfrm>
            <a:off x="3484400" y="5238500"/>
            <a:ext cx="59748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-US" sz="17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Total cost saving of 4 products:</a:t>
            </a:r>
            <a:r>
              <a:rPr b="1" i="0" lang="en-US" sz="2100" u="none" cap="none" strike="noStrike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1" i="0" lang="en-US" sz="3200" u="none" cap="none" strike="noStrike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&gt;18 </a:t>
            </a:r>
            <a:r>
              <a:rPr b="1" lang="en-US" sz="3200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b</a:t>
            </a:r>
            <a:r>
              <a:rPr b="1" i="0" lang="en-US" sz="3200" u="none" cap="none" strike="noStrike">
                <a:solidFill>
                  <a:srgbClr val="A72A1E"/>
                </a:solidFill>
                <a:latin typeface="Assistant"/>
                <a:ea typeface="Assistant"/>
                <a:cs typeface="Assistant"/>
                <a:sym typeface="Assistant"/>
              </a:rPr>
              <a:t>illion VND</a:t>
            </a:r>
            <a:endParaRPr b="1" i="0" sz="3200" u="none" cap="none" strike="noStrike">
              <a:solidFill>
                <a:srgbClr val="A72A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5" name="Google Shape;465;g1046e569a8a_1_1124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104619947ee_2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718"/>
            <a:ext cx="12212222" cy="68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04619947ee_2_32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0" y="-11966"/>
            <a:ext cx="12212225" cy="686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04619947ee_2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473" name="Google Shape;473;g104619947ee_2_32"/>
          <p:cNvPicPr preferRelativeResize="0"/>
          <p:nvPr/>
        </p:nvPicPr>
        <p:blipFill rotWithShape="1">
          <a:blip r:embed="rId6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04619947ee_2_32"/>
          <p:cNvSpPr txBox="1"/>
          <p:nvPr/>
        </p:nvSpPr>
        <p:spPr>
          <a:xfrm>
            <a:off x="3089189" y="2755557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g104619947ee_2_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g104619947ee_2_32"/>
          <p:cNvGrpSpPr/>
          <p:nvPr/>
        </p:nvGrpSpPr>
        <p:grpSpPr>
          <a:xfrm>
            <a:off x="11053678" y="5496075"/>
            <a:ext cx="1036908" cy="918324"/>
            <a:chOff x="10504668" y="437615"/>
            <a:chExt cx="1480451" cy="1341402"/>
          </a:xfrm>
        </p:grpSpPr>
        <p:pic>
          <p:nvPicPr>
            <p:cNvPr id="477" name="Google Shape;477;g104619947ee_2_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23987">
              <a:off x="11203094" y="1037884"/>
              <a:ext cx="713165" cy="666000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  <p:pic>
          <p:nvPicPr>
            <p:cNvPr id="478" name="Google Shape;478;g104619947ee_2_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45060">
              <a:off x="10554903" y="908933"/>
              <a:ext cx="465509" cy="434503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  <p:pic>
          <p:nvPicPr>
            <p:cNvPr id="479" name="Google Shape;479;g104619947ee_2_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332616">
              <a:off x="11158658" y="499438"/>
              <a:ext cx="400472" cy="373798"/>
            </a:xfrm>
            <a:prstGeom prst="rect">
              <a:avLst/>
            </a:prstGeom>
            <a:noFill/>
            <a:ln>
              <a:noFill/>
            </a:ln>
            <a:effectLst>
              <a:outerShdw blurRad="190500" sx="108000" rotWithShape="0" algn="ctr" sy="108000">
                <a:srgbClr val="071B65"/>
              </a:outerShdw>
            </a:effectLst>
          </p:spPr>
        </p:pic>
      </p:grpSp>
      <p:sp>
        <p:nvSpPr>
          <p:cNvPr id="480" name="Google Shape;480;g104619947ee_2_32"/>
          <p:cNvSpPr txBox="1"/>
          <p:nvPr/>
        </p:nvSpPr>
        <p:spPr>
          <a:xfrm>
            <a:off x="850575" y="1975250"/>
            <a:ext cx="10903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</a:rPr>
              <a:t>In the next 3 years, the given forecasted demand will outweigh SP Co.’s production capability nationally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g104619947ee_2_32"/>
          <p:cNvPicPr preferRelativeResize="0"/>
          <p:nvPr/>
        </p:nvPicPr>
        <p:blipFill rotWithShape="1">
          <a:blip r:embed="rId8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04619947ee_2_32"/>
          <p:cNvSpPr/>
          <p:nvPr/>
        </p:nvSpPr>
        <p:spPr>
          <a:xfrm>
            <a:off x="0" y="6515053"/>
            <a:ext cx="122121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Production Capability in Y1-3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1" sz="1000"/>
          </a:p>
        </p:txBody>
      </p:sp>
      <p:pic>
        <p:nvPicPr>
          <p:cNvPr descr="Text&#10;&#10;Description automatically generated" id="483" name="Google Shape;483;g104619947ee_2_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87021" y="213636"/>
            <a:ext cx="753969" cy="45725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04619947ee_2_32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85" name="Google Shape;485;g104619947ee_2_32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7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104619947ee_7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9095" y="5896576"/>
            <a:ext cx="498121" cy="464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Ảnh có chứa đồ chơi&#10;&#10;Mô tả được tạo tự động" id="491" name="Google Shape;491;g104619947ee_7_39"/>
          <p:cNvPicPr preferRelativeResize="0"/>
          <p:nvPr/>
        </p:nvPicPr>
        <p:blipFill rotWithShape="1">
          <a:blip r:embed="rId4">
            <a:alphaModFix/>
          </a:blip>
          <a:srcRect b="17378" l="3898" r="2398" t="4411"/>
          <a:stretch/>
        </p:blipFill>
        <p:spPr>
          <a:xfrm>
            <a:off x="4604744" y="-10833387"/>
            <a:ext cx="3124172" cy="2479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492" name="Google Shape;492;g104619947ee_7_39"/>
          <p:cNvPicPr preferRelativeResize="0"/>
          <p:nvPr/>
        </p:nvPicPr>
        <p:blipFill rotWithShape="1">
          <a:blip r:embed="rId5">
            <a:alphaModFix/>
          </a:blip>
          <a:srcRect b="29728" l="12540" r="14210" t="35371"/>
          <a:stretch/>
        </p:blipFill>
        <p:spPr>
          <a:xfrm>
            <a:off x="10659678" y="167450"/>
            <a:ext cx="970548" cy="4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104619947ee_7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41525" y="203235"/>
            <a:ext cx="332232" cy="39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04619947ee_7_39"/>
          <p:cNvPicPr preferRelativeResize="0"/>
          <p:nvPr/>
        </p:nvPicPr>
        <p:blipFill rotWithShape="1">
          <a:blip r:embed="rId7">
            <a:alphaModFix/>
          </a:blip>
          <a:srcRect b="17043" l="20253" r="21913" t="11163"/>
          <a:stretch/>
        </p:blipFill>
        <p:spPr>
          <a:xfrm>
            <a:off x="11644305" y="151012"/>
            <a:ext cx="372506" cy="4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04619947ee_7_39"/>
          <p:cNvPicPr preferRelativeResize="0"/>
          <p:nvPr/>
        </p:nvPicPr>
        <p:blipFill rotWithShape="1">
          <a:blip r:embed="rId8">
            <a:alphaModFix/>
          </a:blip>
          <a:srcRect b="0" l="89923" r="0" t="0"/>
          <a:stretch/>
        </p:blipFill>
        <p:spPr>
          <a:xfrm>
            <a:off x="1" y="-13718"/>
            <a:ext cx="593486" cy="68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04619947ee_7_39"/>
          <p:cNvSpPr/>
          <p:nvPr/>
        </p:nvSpPr>
        <p:spPr>
          <a:xfrm>
            <a:off x="0" y="6515053"/>
            <a:ext cx="12192000" cy="342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Executive Summary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Primary Cost in Y0 &gt; </a:t>
            </a:r>
            <a:r>
              <a:rPr b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Production Capability in Y1-3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&gt; Can HF(New) Launching</a:t>
            </a:r>
            <a:r>
              <a:rPr i="1"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| Recap</a:t>
            </a:r>
            <a:endParaRPr b="1" sz="1000"/>
          </a:p>
        </p:txBody>
      </p:sp>
      <p:sp>
        <p:nvSpPr>
          <p:cNvPr id="497" name="Google Shape;497;g104619947ee_7_39"/>
          <p:cNvSpPr txBox="1"/>
          <p:nvPr/>
        </p:nvSpPr>
        <p:spPr>
          <a:xfrm rot="-5400000">
            <a:off x="-3328735" y="2549860"/>
            <a:ext cx="723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RBAC 2021 - Round 3</a:t>
            </a:r>
            <a:endParaRPr sz="10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98" name="Google Shape;498;g104619947ee_7_39"/>
          <p:cNvSpPr txBox="1"/>
          <p:nvPr/>
        </p:nvSpPr>
        <p:spPr>
          <a:xfrm>
            <a:off x="779698" y="150027"/>
            <a:ext cx="96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71F7F"/>
                </a:solidFill>
                <a:latin typeface="Assistant"/>
                <a:ea typeface="Assistant"/>
                <a:cs typeface="Assistant"/>
                <a:sym typeface="Assistant"/>
              </a:rPr>
              <a:t>Especially in the South, which has the biggest market size</a:t>
            </a:r>
            <a:endParaRPr b="1" sz="2100" u="none" cap="none" strike="noStrike">
              <a:solidFill>
                <a:srgbClr val="071F7F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99" name="Google Shape;499;g104619947ee_7_39" title="Points scored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9077" y="1074077"/>
            <a:ext cx="7295532" cy="385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04619947ee_7_39"/>
          <p:cNvSpPr/>
          <p:nvPr/>
        </p:nvSpPr>
        <p:spPr>
          <a:xfrm>
            <a:off x="3181276" y="2174722"/>
            <a:ext cx="3757500" cy="2754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04619947ee_7_39"/>
          <p:cNvSpPr txBox="1"/>
          <p:nvPr/>
        </p:nvSpPr>
        <p:spPr>
          <a:xfrm>
            <a:off x="1871425" y="5470100"/>
            <a:ext cx="812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From</a:t>
            </a:r>
            <a:r>
              <a:rPr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Y2, the company plans to increase production capacity in South by installing 3 new production lines for </a:t>
            </a:r>
            <a:r>
              <a:rPr b="1"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Water, PET HF, PET CF in South </a:t>
            </a:r>
            <a:r>
              <a:rPr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- products with </a:t>
            </a:r>
            <a:r>
              <a:rPr b="1" lang="en-U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highest supply shortage</a:t>
            </a:r>
            <a:endParaRPr b="1" sz="1600">
              <a:solidFill>
                <a:schemeClr val="dk1"/>
              </a:solidFill>
              <a:highlight>
                <a:schemeClr val="lt1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02" name="Google Shape;502;g104619947ee_7_39"/>
          <p:cNvCxnSpPr>
            <a:stCxn id="500" idx="2"/>
          </p:cNvCxnSpPr>
          <p:nvPr/>
        </p:nvCxnSpPr>
        <p:spPr>
          <a:xfrm>
            <a:off x="5060026" y="4928722"/>
            <a:ext cx="0" cy="423300"/>
          </a:xfrm>
          <a:prstGeom prst="straightConnector1">
            <a:avLst/>
          </a:prstGeom>
          <a:noFill/>
          <a:ln cap="flat" cmpd="sng" w="19050">
            <a:solidFill>
              <a:srgbClr val="0528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g104619947ee_7_39"/>
          <p:cNvCxnSpPr/>
          <p:nvPr/>
        </p:nvCxnSpPr>
        <p:spPr>
          <a:xfrm>
            <a:off x="791625" y="629872"/>
            <a:ext cx="6784500" cy="0"/>
          </a:xfrm>
          <a:prstGeom prst="straightConnector1">
            <a:avLst/>
          </a:prstGeom>
          <a:noFill/>
          <a:ln cap="flat" cmpd="sng" w="19050">
            <a:solidFill>
              <a:srgbClr val="071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4" name="Google Shape;504;g104619947ee_7_39"/>
          <p:cNvSpPr txBox="1"/>
          <p:nvPr/>
        </p:nvSpPr>
        <p:spPr>
          <a:xfrm>
            <a:off x="10912575" y="6486400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Page 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2021-09-26T13:54:54Z</dcterms:created>
  <dc:creator>Tran Nguyen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0x0101001FFAEBAC1C4B914EB06FF8215A131707</vt:lpwstr>
  </property>
</Properties>
</file>